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3" r:id="rId2"/>
    <p:sldId id="258" r:id="rId3"/>
    <p:sldId id="278" r:id="rId4"/>
    <p:sldId id="279" r:id="rId5"/>
    <p:sldId id="295" r:id="rId6"/>
    <p:sldId id="296" r:id="rId7"/>
    <p:sldId id="277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>
        <p:scale>
          <a:sx n="70" d="100"/>
          <a:sy n="70" d="100"/>
        </p:scale>
        <p:origin x="-518" y="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6145B-9E07-4A5C-9DAB-78018F16F965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CBA5D-C03B-4408-A9EA-33B3CE10563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14DC-5265-4217-98ED-A514A8773F12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1B73-CB0D-43F1-A019-FA0C57373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14DC-5265-4217-98ED-A514A8773F12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1B73-CB0D-43F1-A019-FA0C57373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14DC-5265-4217-98ED-A514A8773F12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1B73-CB0D-43F1-A019-FA0C57373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14DC-5265-4217-98ED-A514A8773F12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1B73-CB0D-43F1-A019-FA0C57373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14DC-5265-4217-98ED-A514A8773F12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1B73-CB0D-43F1-A019-FA0C57373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14DC-5265-4217-98ED-A514A8773F12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1B73-CB0D-43F1-A019-FA0C57373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14DC-5265-4217-98ED-A514A8773F12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1B73-CB0D-43F1-A019-FA0C57373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14DC-5265-4217-98ED-A514A8773F12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1B73-CB0D-43F1-A019-FA0C57373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14DC-5265-4217-98ED-A514A8773F12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1B73-CB0D-43F1-A019-FA0C57373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14DC-5265-4217-98ED-A514A8773F12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1B73-CB0D-43F1-A019-FA0C57373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14DC-5265-4217-98ED-A514A8773F12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1B73-CB0D-43F1-A019-FA0C57373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14DC-5265-4217-98ED-A514A8773F12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71B73-CB0D-43F1-A019-FA0C57373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jewska@amu.edu.p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ytykaprzekladu.edu.pl/literatur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ytykaprzekladu.edu.p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fpik.amu.edu.pl/dla-studenta/organizacja-studiow/praktyk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0" y="6092825"/>
            <a:ext cx="9144000" cy="765175"/>
          </a:xfrm>
        </p:spPr>
        <p:txBody>
          <a:bodyPr/>
          <a:lstStyle/>
          <a:p>
            <a:r>
              <a:rPr lang="pl-PL" sz="1100" b="1" dirty="0" smtClean="0"/>
              <a:t>„UNIWERSYTET JUTRA – zintegrowany program rozwoju Uniwersytetu im. Adama Mickiewicza w Poznaniu”</a:t>
            </a:r>
            <a:endParaRPr lang="pl-PL" sz="1100" dirty="0" smtClean="0"/>
          </a:p>
          <a:p>
            <a:r>
              <a:rPr lang="pl-PL" sz="1100" b="1" dirty="0" smtClean="0"/>
              <a:t>POWR.03.05.00-00-Z303/17</a:t>
            </a:r>
            <a:endParaRPr lang="pl-PL" sz="1100" dirty="0" smtClean="0"/>
          </a:p>
          <a:p>
            <a:pPr>
              <a:defRPr/>
            </a:pPr>
            <a:endParaRPr lang="pl-PL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pole tekstowe 7"/>
          <p:cNvSpPr txBox="1">
            <a:spLocks noChangeArrowheads="1"/>
          </p:cNvSpPr>
          <p:nvPr/>
        </p:nvSpPr>
        <p:spPr bwMode="auto">
          <a:xfrm>
            <a:off x="0" y="11255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 dirty="0">
                <a:latin typeface="Calibri" pitchFamily="34" charset="0"/>
              </a:rPr>
              <a:t>Projekt współfinansowany przez Unię Europejską w ramach Europejskiego Funduszu Społecznego </a:t>
            </a:r>
          </a:p>
        </p:txBody>
      </p:sp>
      <p:sp>
        <p:nvSpPr>
          <p:cNvPr id="2054" name="pole tekstowe 10"/>
          <p:cNvSpPr txBox="1">
            <a:spLocks noChangeArrowheads="1"/>
          </p:cNvSpPr>
          <p:nvPr/>
        </p:nvSpPr>
        <p:spPr bwMode="auto">
          <a:xfrm>
            <a:off x="468313" y="1989138"/>
            <a:ext cx="8207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b="1" dirty="0" smtClean="0">
                <a:latin typeface="Garamond" pitchFamily="18" charset="0"/>
                <a:ea typeface="Batang" pitchFamily="18" charset="-127"/>
              </a:rPr>
              <a:t>Krytyka przekładu</a:t>
            </a:r>
          </a:p>
          <a:p>
            <a:pPr algn="ctr"/>
            <a:endParaRPr lang="pl-PL" sz="2400" b="1" dirty="0" smtClean="0">
              <a:latin typeface="Garamond" pitchFamily="18" charset="0"/>
              <a:ea typeface="Batang" pitchFamily="18" charset="-127"/>
            </a:endParaRPr>
          </a:p>
          <a:p>
            <a:pPr algn="ctr"/>
            <a:r>
              <a:rPr lang="pl-PL" sz="2400" b="1" dirty="0" smtClean="0">
                <a:latin typeface="Garamond" pitchFamily="18" charset="0"/>
                <a:ea typeface="Batang" pitchFamily="18" charset="-127"/>
              </a:rPr>
              <a:t>Prezentacja I – Wprowadzenie do Krytyki przekładu</a:t>
            </a:r>
            <a:endParaRPr lang="pl-PL" sz="1400" dirty="0">
              <a:latin typeface="Calibri" pitchFamily="34" charset="0"/>
            </a:endParaRPr>
          </a:p>
        </p:txBody>
      </p:sp>
      <p:pic>
        <p:nvPicPr>
          <p:cNvPr id="2055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664"/>
            <a:ext cx="1581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043608" y="3645024"/>
            <a:ext cx="6768752" cy="249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endParaRPr lang="pl-PL" sz="2200" dirty="0" smtClean="0">
              <a:solidFill>
                <a:prstClr val="black"/>
              </a:solidFill>
              <a:latin typeface="Garamond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pl-PL" sz="2200" dirty="0" err="1" smtClean="0">
                <a:solidFill>
                  <a:prstClr val="black"/>
                </a:solidFill>
                <a:latin typeface="Garamond" pitchFamily="18" charset="0"/>
              </a:rPr>
              <a:t>dr</a:t>
            </a:r>
            <a:r>
              <a:rPr lang="pl-PL" sz="2200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pl-PL" sz="2200" dirty="0" smtClean="0">
                <a:solidFill>
                  <a:prstClr val="black"/>
                </a:solidFill>
                <a:latin typeface="Garamond" pitchFamily="18" charset="0"/>
              </a:rPr>
              <a:t>hab. Ewa Rajewska, </a:t>
            </a:r>
            <a:r>
              <a:rPr lang="pl-PL" sz="2200" dirty="0" err="1" smtClean="0">
                <a:solidFill>
                  <a:prstClr val="black"/>
                </a:solidFill>
                <a:latin typeface="Garamond" pitchFamily="18" charset="0"/>
              </a:rPr>
              <a:t>prof</a:t>
            </a:r>
            <a:r>
              <a:rPr lang="pl-PL" sz="2200" dirty="0" smtClean="0">
                <a:solidFill>
                  <a:prstClr val="black"/>
                </a:solidFill>
                <a:latin typeface="Garamond" pitchFamily="18" charset="0"/>
              </a:rPr>
              <a:t>. UAM</a:t>
            </a:r>
          </a:p>
          <a:p>
            <a:pPr lvl="0" algn="ctr">
              <a:spcBef>
                <a:spcPct val="20000"/>
              </a:spcBef>
            </a:pPr>
            <a:r>
              <a:rPr lang="pl-PL" sz="1500" dirty="0" smtClean="0">
                <a:solidFill>
                  <a:prstClr val="black"/>
                </a:solidFill>
                <a:latin typeface="Garamond" pitchFamily="18" charset="0"/>
              </a:rPr>
              <a:t>Zakład Literatury XX w., Teorii Literatury i Sztuki Przekładu</a:t>
            </a:r>
          </a:p>
          <a:p>
            <a:pPr lvl="0" algn="ctr">
              <a:spcBef>
                <a:spcPct val="20000"/>
              </a:spcBef>
            </a:pPr>
            <a:r>
              <a:rPr lang="pl-PL" sz="1500" dirty="0" smtClean="0">
                <a:solidFill>
                  <a:prstClr val="black"/>
                </a:solidFill>
                <a:latin typeface="Garamond" pitchFamily="18" charset="0"/>
              </a:rPr>
              <a:t>Instytut Filologii Polskiej UAM w Poznaniu</a:t>
            </a:r>
          </a:p>
          <a:p>
            <a:pPr lvl="0" algn="ctr">
              <a:spcBef>
                <a:spcPct val="20000"/>
              </a:spcBef>
            </a:pPr>
            <a:endParaRPr lang="pl-PL" sz="1500" dirty="0" smtClean="0">
              <a:solidFill>
                <a:prstClr val="black"/>
              </a:solidFill>
              <a:latin typeface="Garamond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pl-PL" sz="1500" dirty="0" smtClean="0">
                <a:solidFill>
                  <a:prstClr val="black"/>
                </a:solidFill>
                <a:latin typeface="Garamond" pitchFamily="18" charset="0"/>
              </a:rPr>
              <a:t>E-mail: </a:t>
            </a:r>
            <a:r>
              <a:rPr lang="pl-PL" sz="1500" dirty="0" err="1" smtClean="0">
                <a:solidFill>
                  <a:prstClr val="black"/>
                </a:solidFill>
                <a:latin typeface="Garamond" pitchFamily="18" charset="0"/>
                <a:hlinkClick r:id="rId3"/>
              </a:rPr>
              <a:t>rajewska@amu.edu.pl</a:t>
            </a:r>
            <a:r>
              <a:rPr lang="pl-PL" sz="1500" dirty="0" smtClean="0">
                <a:solidFill>
                  <a:prstClr val="black"/>
                </a:solidFill>
                <a:latin typeface="Garamond" pitchFamily="18" charset="0"/>
              </a:rPr>
              <a:t>; tel. +48 601 69 55 22</a:t>
            </a:r>
          </a:p>
          <a:p>
            <a:pPr lvl="0" algn="ctr">
              <a:spcBef>
                <a:spcPct val="20000"/>
              </a:spcBef>
            </a:pPr>
            <a:r>
              <a:rPr lang="pl-PL" sz="1500" dirty="0" smtClean="0">
                <a:solidFill>
                  <a:prstClr val="black"/>
                </a:solidFill>
                <a:latin typeface="Garamond" pitchFamily="18" charset="0"/>
              </a:rPr>
              <a:t>Konsultacje: środa 12.00-13.00, piątek 9.00-9.30, gabinet 211 </a:t>
            </a:r>
            <a:r>
              <a:rPr lang="pl-PL" sz="1500" dirty="0" err="1" smtClean="0">
                <a:solidFill>
                  <a:prstClr val="black"/>
                </a:solidFill>
                <a:latin typeface="Garamond" pitchFamily="18" charset="0"/>
              </a:rPr>
              <a:t>Coll</a:t>
            </a:r>
            <a:r>
              <a:rPr lang="pl-PL" sz="1500" dirty="0" smtClean="0">
                <a:solidFill>
                  <a:prstClr val="black"/>
                </a:solidFill>
                <a:latin typeface="Garamond" pitchFamily="18" charset="0"/>
              </a:rPr>
              <a:t>. </a:t>
            </a:r>
            <a:r>
              <a:rPr lang="pl-PL" sz="1500" dirty="0" err="1" smtClean="0">
                <a:solidFill>
                  <a:prstClr val="black"/>
                </a:solidFill>
                <a:latin typeface="Garamond" pitchFamily="18" charset="0"/>
              </a:rPr>
              <a:t>Maius</a:t>
            </a:r>
            <a:endParaRPr lang="pl-PL" sz="1500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pl-PL" dirty="0"/>
          </a:p>
        </p:txBody>
      </p:sp>
      <p:pic>
        <p:nvPicPr>
          <p:cNvPr id="9" name="Obraz 8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506892" cy="612000"/>
          </a:xfrm>
          <a:prstGeom prst="rect">
            <a:avLst/>
          </a:prstGeom>
          <a:noFill/>
        </p:spPr>
      </p:pic>
      <p:pic>
        <p:nvPicPr>
          <p:cNvPr id="10" name="Obraz 9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27076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pl-PL" sz="1300" i="1" dirty="0" smtClean="0">
                <a:latin typeface="Garamond" pitchFamily="18" charset="0"/>
              </a:rPr>
              <a:t>I  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1200" dirty="0" smtClean="0">
                <a:latin typeface="Garamond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200" b="1" dirty="0" smtClean="0">
              <a:latin typeface="Garamond" pitchFamily="18" charset="0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2200" b="1" cap="small" dirty="0" smtClean="0">
                <a:latin typeface="Garamond" pitchFamily="18" charset="0"/>
                <a:ea typeface="Calibri"/>
                <a:cs typeface="Times New Roman"/>
              </a:rPr>
              <a:t>Edward Balcerzan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2200" b="1" cap="small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2200" b="1" i="1" cap="small" dirty="0" smtClean="0">
                <a:latin typeface="Garamond" pitchFamily="18" charset="0"/>
                <a:ea typeface="Calibri"/>
                <a:cs typeface="Times New Roman"/>
              </a:rPr>
              <a:t>Tajemnica istnienia (sporadycznego) krytyki przekładu</a:t>
            </a:r>
            <a:r>
              <a:rPr lang="pl-PL" sz="2200" dirty="0" smtClean="0">
                <a:latin typeface="Garamond"/>
                <a:ea typeface="Calibri"/>
                <a:cs typeface="Times New Roman"/>
              </a:rPr>
              <a:t>, c.d.</a:t>
            </a:r>
            <a:endParaRPr lang="pl-PL" sz="2200" b="1" i="1" cap="small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 				</a:t>
            </a:r>
            <a:r>
              <a:rPr lang="pl-PL" sz="2100" b="1" dirty="0" smtClean="0">
                <a:latin typeface="Garamond"/>
                <a:ea typeface="Calibri"/>
                <a:cs typeface="Times New Roman"/>
              </a:rPr>
              <a:t>krytyka literacka </a:t>
            </a:r>
            <a:r>
              <a:rPr lang="pl-PL" sz="2100" dirty="0" smtClean="0">
                <a:latin typeface="Garamond"/>
                <a:ea typeface="Calibri"/>
                <a:cs typeface="Times New Roman"/>
              </a:rPr>
              <a:t>║  </a:t>
            </a:r>
            <a:r>
              <a:rPr lang="pl-PL" sz="2100" b="1" dirty="0" smtClean="0">
                <a:latin typeface="Garamond"/>
                <a:ea typeface="Calibri"/>
                <a:cs typeface="Times New Roman"/>
              </a:rPr>
              <a:t>krytyka przekładu</a:t>
            </a:r>
          </a:p>
          <a:p>
            <a:pPr algn="just">
              <a:lnSpc>
                <a:spcPts val="2100"/>
              </a:lnSpc>
              <a:buNone/>
            </a:pPr>
            <a:endParaRPr lang="pl-PL" sz="1600" b="1" dirty="0" smtClean="0">
              <a:ea typeface="Calibri"/>
              <a:cs typeface="Times New Roman"/>
            </a:endParaRPr>
          </a:p>
          <a:p>
            <a:pPr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 smtClean="0">
                <a:latin typeface="Garamond"/>
                <a:ea typeface="Calibri"/>
                <a:cs typeface="Times New Roman"/>
              </a:rPr>
              <a:t>	</a:t>
            </a:r>
            <a:r>
              <a:rPr lang="pl-PL" sz="2000" dirty="0" smtClean="0">
                <a:latin typeface="Garamond" pitchFamily="18" charset="0"/>
                <a:ea typeface="Calibri"/>
                <a:cs typeface="Times New Roman"/>
              </a:rPr>
              <a:t>„dziedzina, w której eksplikacje utworów	„jej zadanie także polega na opiniowaniu</a:t>
            </a:r>
            <a:endParaRPr lang="pl-PL" sz="16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 smtClean="0">
                <a:latin typeface="Garamond" pitchFamily="18" charset="0"/>
                <a:ea typeface="Calibri"/>
                <a:cs typeface="Times New Roman"/>
              </a:rPr>
              <a:t>	zmierzają do oceny bieżącej produkcji		nowości wydawniczych, ale problemy</a:t>
            </a:r>
            <a:endParaRPr lang="pl-PL" sz="16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 smtClean="0">
                <a:latin typeface="Garamond" pitchFamily="18" charset="0"/>
                <a:ea typeface="Calibri"/>
                <a:cs typeface="Times New Roman"/>
              </a:rPr>
              <a:t>	pisarskiej”				czasu teraźniejszego łączą się tu</a:t>
            </a:r>
          </a:p>
          <a:p>
            <a:pPr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 smtClean="0">
                <a:latin typeface="Garamond" pitchFamily="18" charset="0"/>
                <a:ea typeface="Calibri"/>
                <a:cs typeface="Times New Roman"/>
              </a:rPr>
              <a:t>						i przeplatają z rewizją literackiego 					dziedzictwa”</a:t>
            </a:r>
            <a:endParaRPr lang="pl-PL" sz="16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pl-PL" sz="2000" dirty="0" smtClean="0">
                <a:latin typeface="Garamond"/>
                <a:ea typeface="Calibri"/>
                <a:cs typeface="Times New Roman"/>
              </a:rPr>
              <a:t> 		</a:t>
            </a:r>
            <a:endParaRPr lang="pl-PL" sz="1600" dirty="0" smtClean="0">
              <a:ea typeface="Calibri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pl-PL" sz="2000" dirty="0" smtClean="0">
                <a:latin typeface="Garamond"/>
                <a:ea typeface="Calibri"/>
                <a:cs typeface="Times New Roman"/>
              </a:rPr>
              <a:t>						A to dlatego, że:</a:t>
            </a:r>
            <a:endParaRPr lang="pl-PL" sz="1600" dirty="0" smtClean="0">
              <a:ea typeface="Calibri"/>
              <a:cs typeface="Times New Roman"/>
            </a:endParaRPr>
          </a:p>
          <a:p>
            <a:pPr marL="3141345" algn="just">
              <a:lnSpc>
                <a:spcPts val="1800"/>
              </a:lnSpc>
              <a:spcAft>
                <a:spcPts val="0"/>
              </a:spcAft>
            </a:pPr>
            <a:r>
              <a:rPr lang="pl-PL" sz="1800" dirty="0" smtClean="0">
                <a:latin typeface="Garamond"/>
                <a:ea typeface="Calibri"/>
                <a:cs typeface="Times New Roman"/>
              </a:rPr>
              <a:t>nowościami sztuki translatorskiej bywają tłumaczenia dzieł dawnych</a:t>
            </a:r>
            <a:endParaRPr lang="pl-PL" sz="1600" dirty="0" smtClean="0">
              <a:ea typeface="Calibri"/>
              <a:cs typeface="Times New Roman"/>
            </a:endParaRPr>
          </a:p>
          <a:p>
            <a:pPr marL="3147060" algn="just">
              <a:lnSpc>
                <a:spcPts val="1800"/>
              </a:lnSpc>
              <a:spcAft>
                <a:spcPts val="0"/>
              </a:spcAft>
            </a:pPr>
            <a:r>
              <a:rPr lang="pl-PL" sz="1800" dirty="0" smtClean="0">
                <a:latin typeface="Garamond"/>
                <a:ea typeface="Calibri"/>
                <a:cs typeface="Times New Roman"/>
              </a:rPr>
              <a:t>tłumaczenia ocenia się na tle wcześniejszych elementów serii translatorskiej – i te dawniejsze przekłady przy okazji również są poddawane weryfikacji aksjologicznej</a:t>
            </a:r>
            <a:endParaRPr lang="pl-PL" sz="1600" dirty="0" smtClean="0">
              <a:ea typeface="Calibri"/>
              <a:cs typeface="Times New Roman"/>
            </a:endParaRPr>
          </a:p>
          <a:p>
            <a:pPr marL="3147060" algn="just">
              <a:lnSpc>
                <a:spcPts val="1800"/>
              </a:lnSpc>
              <a:spcAft>
                <a:spcPts val="0"/>
              </a:spcAft>
            </a:pPr>
            <a:r>
              <a:rPr lang="pl-PL" sz="1800" dirty="0" smtClean="0">
                <a:latin typeface="Garamond"/>
                <a:ea typeface="Calibri"/>
                <a:cs typeface="Times New Roman"/>
              </a:rPr>
              <a:t>musimy uruchomić aparat krytyczny (tj. refleksję na temat norm oraz granic „wierności”, „adekwatności”, „ekwiwalencji”, „nieprzekładalności” etc.) </a:t>
            </a:r>
            <a:endParaRPr lang="pl-PL" sz="1600" dirty="0" smtClean="0"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>
              <a:buNone/>
            </a:pPr>
            <a:endParaRPr lang="pl-PL" sz="4000" b="1" dirty="0" smtClean="0">
              <a:latin typeface="Garamond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9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pl-PL" sz="1300" i="1" dirty="0" smtClean="0">
                <a:latin typeface="Garamond" pitchFamily="18" charset="0"/>
              </a:rPr>
              <a:t>I  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l-PL" sz="1200" dirty="0" smtClean="0">
                <a:latin typeface="Garamond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200" b="1" dirty="0" smtClean="0">
              <a:latin typeface="Garamond" pitchFamily="18" charset="0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1900" b="1" cap="small" dirty="0" smtClean="0">
                <a:latin typeface="Garamond" pitchFamily="18" charset="0"/>
                <a:ea typeface="Calibri"/>
                <a:cs typeface="Times New Roman"/>
              </a:rPr>
              <a:t>Edward Balcerzan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900" b="1" cap="small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1900" b="1" i="1" cap="small" dirty="0" smtClean="0">
                <a:latin typeface="Garamond" pitchFamily="18" charset="0"/>
                <a:ea typeface="Calibri"/>
                <a:cs typeface="Times New Roman"/>
              </a:rPr>
              <a:t>Tajemnica istnienia (sporadycznego) krytyki przekładu</a:t>
            </a:r>
            <a:r>
              <a:rPr lang="pl-PL" sz="1900" dirty="0" smtClean="0">
                <a:latin typeface="Garamond"/>
                <a:ea typeface="Calibri"/>
                <a:cs typeface="Times New Roman"/>
              </a:rPr>
              <a:t>, c.d.</a:t>
            </a:r>
            <a:endParaRPr lang="pl-PL" sz="1900" b="1" i="1" cap="small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300"/>
              </a:lnSpc>
              <a:spcAft>
                <a:spcPts val="0"/>
              </a:spcAft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„Na tym tle – ważniejszą niźli służba chwili teraźniejszej – główną powinnością krytyki przekładu jest aktywność aksjologiczna.”</a:t>
            </a:r>
          </a:p>
          <a:p>
            <a:pPr algn="just">
              <a:lnSpc>
                <a:spcPts val="2300"/>
              </a:lnSpc>
              <a:spcAft>
                <a:spcPts val="0"/>
              </a:spcAft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 </a:t>
            </a:r>
          </a:p>
          <a:p>
            <a:pPr algn="just">
              <a:lnSpc>
                <a:spcPts val="2300"/>
              </a:lnSpc>
              <a:spcAft>
                <a:spcPts val="0"/>
              </a:spcAft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„[…] W krytyce pisarstwa oryginalnego ubolewa się […] nad nieznajomością konkretnych autorów, dzieł czy poetyk” ║ „w pracach </a:t>
            </a:r>
            <a:r>
              <a:rPr lang="pl-PL" sz="1800" dirty="0" err="1" smtClean="0">
                <a:latin typeface="Garamond" pitchFamily="18" charset="0"/>
                <a:ea typeface="Calibri"/>
                <a:cs typeface="Times New Roman"/>
              </a:rPr>
              <a:t>krytycznotranslatorskich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 eksponuje się moc i powszechność niewiedzy o przekładzie jako takim”.</a:t>
            </a: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>
              <a:buNone/>
            </a:pPr>
            <a:endParaRPr lang="pl-PL" sz="4000" b="1" dirty="0" smtClean="0">
              <a:latin typeface="Garamond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9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pl-PL" sz="1300" i="1" dirty="0" smtClean="0">
                <a:latin typeface="Garamond" pitchFamily="18" charset="0"/>
              </a:rPr>
              <a:t>I  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l-PL" sz="1200" dirty="0" smtClean="0">
                <a:latin typeface="Garamond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200" b="1" dirty="0" smtClean="0">
              <a:latin typeface="Garamond" pitchFamily="18" charset="0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1900" b="1" cap="small" dirty="0" smtClean="0">
                <a:latin typeface="Garamond" pitchFamily="18" charset="0"/>
                <a:ea typeface="Calibri"/>
                <a:cs typeface="Times New Roman"/>
              </a:rPr>
              <a:t>Edward Balcerzan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900" b="1" cap="small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1900" b="1" i="1" cap="small" dirty="0" smtClean="0">
                <a:latin typeface="Garamond" pitchFamily="18" charset="0"/>
                <a:ea typeface="Calibri"/>
                <a:cs typeface="Times New Roman"/>
              </a:rPr>
              <a:t>Tajemnica istnienia (sporadycznego) krytyki przekładu</a:t>
            </a:r>
            <a:r>
              <a:rPr lang="pl-PL" sz="1900" dirty="0" smtClean="0">
                <a:latin typeface="Garamond"/>
                <a:ea typeface="Calibri"/>
                <a:cs typeface="Times New Roman"/>
              </a:rPr>
              <a:t>, c.d.</a:t>
            </a:r>
            <a:endParaRPr lang="pl-PL" sz="1900" b="1" i="1" cap="small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300"/>
              </a:lnSpc>
              <a:spcAft>
                <a:spcPts val="0"/>
              </a:spcAft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„Sam fenomen przekładu postrzega się jako byt mało odporny na siły niszczące, zapoznany, słabo rozprzestrzeniony, „źle obecny”, z uporem marginalizowany przez ciemne moce niewiedzy. Działalność obrońców pamięci o trudzie tłumacza każe dostrzegać w niej – głębsze niż w innych sektorach – poczucie bezsiły i krzywdy; </a:t>
            </a:r>
            <a:r>
              <a:rPr lang="pl-PL" sz="1800" dirty="0" err="1" smtClean="0">
                <a:latin typeface="Garamond" pitchFamily="18" charset="0"/>
                <a:ea typeface="Calibri"/>
                <a:cs typeface="Times New Roman"/>
              </a:rPr>
              <a:t>translatologa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 poznaje się </a:t>
            </a:r>
            <a:r>
              <a:rPr lang="pl-PL" sz="1800" dirty="0" err="1" smtClean="0">
                <a:latin typeface="Garamond" pitchFamily="18" charset="0"/>
                <a:ea typeface="Calibri"/>
                <a:cs typeface="Times New Roman"/>
              </a:rPr>
              <a:t>po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 narzekaniu na lekceważenie myśli </a:t>
            </a:r>
            <a:r>
              <a:rPr lang="pl-PL" sz="1800" dirty="0" err="1" smtClean="0">
                <a:latin typeface="Garamond" pitchFamily="18" charset="0"/>
                <a:ea typeface="Calibri"/>
                <a:cs typeface="Times New Roman"/>
              </a:rPr>
              <a:t>translatologicznej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”.</a:t>
            </a:r>
          </a:p>
          <a:p>
            <a:pPr algn="just">
              <a:lnSpc>
                <a:spcPts val="2000"/>
              </a:lnSpc>
              <a:spcAft>
                <a:spcPts val="0"/>
              </a:spcAft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>
              <a:buNone/>
            </a:pPr>
            <a:endParaRPr lang="pl-PL" sz="4000" b="1" dirty="0" smtClean="0">
              <a:latin typeface="Garamond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9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pl-PL" sz="1300" i="1" dirty="0" smtClean="0">
                <a:latin typeface="Garamond" pitchFamily="18" charset="0"/>
              </a:rPr>
              <a:t>I  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l-PL" sz="1200" dirty="0" smtClean="0">
                <a:latin typeface="Garamond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200" b="1" dirty="0" smtClean="0">
              <a:latin typeface="Garamond" pitchFamily="18" charset="0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</a:p>
          <a:p>
            <a:pPr algn="just">
              <a:lnSpc>
                <a:spcPts val="2000"/>
              </a:lnSpc>
              <a:spcAft>
                <a:spcPts val="0"/>
              </a:spcAft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>
              <a:buNone/>
            </a:pPr>
            <a:endParaRPr lang="pl-PL" sz="4000" b="1" dirty="0" smtClean="0">
              <a:latin typeface="Garamond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900" dirty="0" smtClean="0">
              <a:latin typeface="Garamond" pitchFamily="18" charset="0"/>
            </a:endParaRPr>
          </a:p>
        </p:txBody>
      </p:sp>
      <p:pic>
        <p:nvPicPr>
          <p:cNvPr id="2050" name="Picture 2" descr="C:\Users\Ewa\Documents\Dydaktyka\Specjalność przekładowa\How to recognize a transl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019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pl-PL" sz="1300" i="1" dirty="0" smtClean="0">
                <a:latin typeface="Garamond" pitchFamily="18" charset="0"/>
              </a:rPr>
              <a:t>I  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1200" dirty="0" smtClean="0">
                <a:latin typeface="Garamond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200" b="1" dirty="0" smtClean="0">
              <a:latin typeface="Garamond" pitchFamily="18" charset="0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1900" b="1" cap="small" dirty="0" smtClean="0">
                <a:latin typeface="Garamond" pitchFamily="18" charset="0"/>
                <a:ea typeface="Calibri"/>
                <a:cs typeface="Times New Roman"/>
              </a:rPr>
              <a:t>Edward Balcerzan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900" b="1" cap="small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1900" b="1" i="1" cap="small" dirty="0" smtClean="0">
                <a:latin typeface="Garamond" pitchFamily="18" charset="0"/>
                <a:ea typeface="Calibri"/>
                <a:cs typeface="Times New Roman"/>
              </a:rPr>
              <a:t>Tajemnica istnienia (sporadycznego) krytyki przekładu</a:t>
            </a:r>
            <a:r>
              <a:rPr lang="pl-PL" sz="1900" dirty="0" smtClean="0">
                <a:latin typeface="Garamond"/>
                <a:ea typeface="Calibri"/>
                <a:cs typeface="Times New Roman"/>
              </a:rPr>
              <a:t>, c.d.</a:t>
            </a:r>
            <a:endParaRPr lang="pl-PL" sz="1900" b="1" i="1" cap="small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1800" b="1" dirty="0" smtClean="0">
                <a:latin typeface="Garamond" pitchFamily="18" charset="0"/>
                <a:ea typeface="Calibri"/>
                <a:cs typeface="Times New Roman"/>
              </a:rPr>
              <a:t>Cele krytyki przekładu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: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 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„1. ujawnienie translatorskiej genezy analizowanego dzieła;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2. utrwalenie poczucia, że obcujemy z utworem problematycznym, gdyż wszelkie tłumaczenie (zwłaszcza artystyczne) ma charakter wtórny, pochodny, niesamoistny wobec pierwowzoru, jest więc czymś w rodzaju – jednej z wielu możliwych – hipotezy na temat oryginału;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3. ugruntowanie poglądu, iż – w związku z powyższym – również autorstwo przekładu staje się problematyczne, gdyż każdy przekład stanowi sumę kompromisów pomiędzy wolą pierwszego autora, który rzecz całą zaprojektował i pod wieloma względami ograniczył tłumacza, a wolą tłumacza, który – w języku docelowym – określił kształt ostateczny utworu, ograniczając w nim wszechwładzę autorską twórcy oryginału;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4. i w ślad za tym: zniwelowanie różnicy ontologicznej między skutkami wadliwych (oburzających) a rewelacyjnych (zachwycających) decyzji tłumacza: złe czy dobre tłumaczenie pozostaje jedynie wariantem, składnikiem otwartej serii.”</a:t>
            </a:r>
          </a:p>
          <a:p>
            <a:pPr algn="just">
              <a:lnSpc>
                <a:spcPts val="2000"/>
              </a:lnSpc>
              <a:spcAft>
                <a:spcPts val="0"/>
              </a:spcAft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>
              <a:buNone/>
            </a:pPr>
            <a:endParaRPr lang="pl-PL" sz="4000" b="1" dirty="0" smtClean="0">
              <a:latin typeface="Garamond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9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pl-PL" sz="1300" i="1" dirty="0" smtClean="0">
                <a:latin typeface="Garamond" pitchFamily="18" charset="0"/>
              </a:rPr>
              <a:t>I  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l-PL" sz="1200" dirty="0" smtClean="0">
                <a:latin typeface="Garamond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200" b="1" dirty="0" smtClean="0">
              <a:latin typeface="Garamond" pitchFamily="18" charset="0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1900" b="1" cap="small" dirty="0" smtClean="0">
                <a:latin typeface="Garamond" pitchFamily="18" charset="0"/>
                <a:ea typeface="Calibri"/>
                <a:cs typeface="Times New Roman"/>
              </a:rPr>
              <a:t>Edward Balcerzan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900" b="1" cap="small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1900" b="1" i="1" cap="small" dirty="0" smtClean="0">
                <a:latin typeface="Garamond" pitchFamily="18" charset="0"/>
                <a:ea typeface="Calibri"/>
                <a:cs typeface="Times New Roman"/>
              </a:rPr>
              <a:t>Tajemnica istnienia (sporadycznego) krytyki przekładu</a:t>
            </a:r>
            <a:r>
              <a:rPr lang="pl-PL" sz="1900" dirty="0" smtClean="0">
                <a:latin typeface="Garamond"/>
                <a:ea typeface="Calibri"/>
                <a:cs typeface="Times New Roman"/>
              </a:rPr>
              <a:t>, c.d.</a:t>
            </a:r>
            <a:endParaRPr lang="pl-PL" sz="1900" b="1" i="1" cap="small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 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To tylko „rekonstrukcja modelowych celów krytyki przekładu”.</a:t>
            </a: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„Rzecz w tym, że odmienność od oryginału stanowi konstytutywną cechę przekładu «jako takiego», a celem krytyki jest utrzymanie tego faktu w świadomości czytelnika. Podstawowym dążeniem krytyki translatorskiej pozostaje więc […] ostrzeżenie lekturowe: znak inności, który ma przeciwdziałać naiwnemu zaufaniu wobec decyzji tłumacza”.   </a:t>
            </a: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>
              <a:buNone/>
            </a:pPr>
            <a:endParaRPr lang="pl-PL" sz="4000" b="1" dirty="0" smtClean="0">
              <a:latin typeface="Garamond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9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pl-PL" sz="1300" i="1" dirty="0" smtClean="0">
                <a:latin typeface="Garamond" pitchFamily="18" charset="0"/>
              </a:rPr>
              <a:t>I  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sz="1200" dirty="0" smtClean="0">
                <a:latin typeface="Garamond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200" b="1" dirty="0" smtClean="0">
              <a:latin typeface="Garamond" pitchFamily="18" charset="0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2700" b="1" cap="small" dirty="0" smtClean="0">
                <a:latin typeface="Garamond" pitchFamily="18" charset="0"/>
                <a:ea typeface="Calibri"/>
                <a:cs typeface="Times New Roman"/>
              </a:rPr>
              <a:t>Edward Balcerzan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2700" b="1" cap="small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2700" b="1" i="1" cap="small" dirty="0" smtClean="0">
                <a:latin typeface="Garamond" pitchFamily="18" charset="0"/>
                <a:ea typeface="Calibri"/>
                <a:cs typeface="Times New Roman"/>
              </a:rPr>
              <a:t>Tajemnica istnienia (sporadycznego) krytyki przekładu</a:t>
            </a:r>
            <a:r>
              <a:rPr lang="pl-PL" sz="2700" dirty="0" smtClean="0">
                <a:latin typeface="Garamond"/>
                <a:ea typeface="Calibri"/>
                <a:cs typeface="Times New Roman"/>
              </a:rPr>
              <a:t>, c.d.</a:t>
            </a:r>
            <a:endParaRPr lang="pl-PL" sz="2700" b="1" i="1" cap="small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2600" dirty="0" smtClean="0">
                <a:latin typeface="Garamond" pitchFamily="18" charset="0"/>
                <a:ea typeface="Calibri"/>
                <a:cs typeface="Times New Roman"/>
              </a:rPr>
              <a:t> Z atrakcyjnej terminologii </a:t>
            </a:r>
            <a:r>
              <a:rPr lang="pl-PL" sz="2600" dirty="0" err="1" smtClean="0">
                <a:latin typeface="Garamond" pitchFamily="18" charset="0"/>
                <a:ea typeface="Calibri"/>
                <a:cs typeface="Times New Roman"/>
              </a:rPr>
              <a:t>translatologicznej</a:t>
            </a:r>
            <a:r>
              <a:rPr lang="pl-PL" sz="2600" dirty="0" smtClean="0">
                <a:latin typeface="Garamond" pitchFamily="18" charset="0"/>
                <a:ea typeface="Calibri"/>
                <a:cs typeface="Times New Roman"/>
              </a:rPr>
              <a:t> Prof. Edwarda Balcerzana: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2300" dirty="0" smtClean="0">
                <a:latin typeface="Garamond" pitchFamily="18" charset="0"/>
                <a:ea typeface="Calibri"/>
                <a:cs typeface="Times New Roman"/>
              </a:rPr>
              <a:t> 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2300" dirty="0" smtClean="0">
                <a:latin typeface="Garamond" pitchFamily="18" charset="0"/>
                <a:ea typeface="Calibri"/>
                <a:cs typeface="Times New Roman"/>
              </a:rPr>
              <a:t>– 	</a:t>
            </a:r>
            <a:r>
              <a:rPr lang="pl-PL" sz="2300" b="1" dirty="0" smtClean="0">
                <a:latin typeface="Garamond" pitchFamily="18" charset="0"/>
                <a:ea typeface="Calibri"/>
                <a:cs typeface="Times New Roman"/>
              </a:rPr>
              <a:t>„wy-tłumaczenia” tłumaczy </a:t>
            </a:r>
            <a:r>
              <a:rPr lang="pl-PL" sz="2300" dirty="0" smtClean="0">
                <a:latin typeface="Garamond" pitchFamily="18" charset="0"/>
                <a:ea typeface="Calibri"/>
                <a:cs typeface="Times New Roman"/>
              </a:rPr>
              <a:t>(„w skład krytyki przekładu wchodzą także zwierzenia i manifesty tłumaczy, które kiedyś [w antologii </a:t>
            </a:r>
            <a:r>
              <a:rPr lang="pl-PL" sz="2300" i="1" dirty="0" smtClean="0">
                <a:latin typeface="Garamond" pitchFamily="18" charset="0"/>
                <a:ea typeface="Calibri"/>
                <a:cs typeface="Times New Roman"/>
              </a:rPr>
              <a:t>Pisarze polscy o sztuce przekładu 1440-1974</a:t>
            </a:r>
            <a:r>
              <a:rPr lang="pl-PL" sz="2300" dirty="0" smtClean="0">
                <a:latin typeface="Garamond" pitchFamily="18" charset="0"/>
                <a:ea typeface="Calibri"/>
                <a:cs typeface="Times New Roman"/>
              </a:rPr>
              <a:t>] proponowałem nazwać „wy-tłumaczeniami”);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2300" dirty="0" smtClean="0">
                <a:latin typeface="Garamond" pitchFamily="18" charset="0"/>
                <a:ea typeface="Calibri"/>
                <a:cs typeface="Times New Roman"/>
              </a:rPr>
              <a:t>– 	</a:t>
            </a:r>
            <a:r>
              <a:rPr lang="pl-PL" sz="2300" b="1" dirty="0" smtClean="0">
                <a:latin typeface="Garamond" pitchFamily="18" charset="0"/>
                <a:ea typeface="Calibri"/>
                <a:cs typeface="Times New Roman"/>
              </a:rPr>
              <a:t>„osobliwy przypadek kłamstwa filologicznego” </a:t>
            </a:r>
            <a:r>
              <a:rPr lang="pl-PL" sz="2300" dirty="0" smtClean="0">
                <a:latin typeface="Garamond" pitchFamily="18" charset="0"/>
                <a:ea typeface="Calibri"/>
                <a:cs typeface="Times New Roman"/>
              </a:rPr>
              <a:t>– gdy cytujemy autora obcojęzycznego</a:t>
            </a:r>
            <a:br>
              <a:rPr lang="pl-PL" sz="2300" dirty="0" smtClean="0">
                <a:latin typeface="Garamond" pitchFamily="18" charset="0"/>
                <a:ea typeface="Calibri"/>
                <a:cs typeface="Times New Roman"/>
              </a:rPr>
            </a:br>
            <a:r>
              <a:rPr lang="pl-PL" sz="2300" dirty="0" smtClean="0">
                <a:latin typeface="Garamond" pitchFamily="18" charset="0"/>
                <a:ea typeface="Calibri"/>
                <a:cs typeface="Times New Roman"/>
              </a:rPr>
              <a:t>w polskim przekładzie bez nazwiska tłumacza („Majakowski pisał:…”), tak jakby autor nie władający językiem polskim jednak używał polszczyzny;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2300" dirty="0" smtClean="0">
                <a:latin typeface="Garamond" pitchFamily="18" charset="0"/>
                <a:ea typeface="Calibri"/>
                <a:cs typeface="Times New Roman"/>
              </a:rPr>
              <a:t>– 	krytyk przekładu jako </a:t>
            </a:r>
            <a:r>
              <a:rPr lang="pl-PL" sz="2300" b="1" dirty="0" smtClean="0">
                <a:latin typeface="Garamond" pitchFamily="18" charset="0"/>
                <a:ea typeface="Calibri"/>
                <a:cs typeface="Times New Roman"/>
              </a:rPr>
              <a:t>„</a:t>
            </a:r>
            <a:r>
              <a:rPr lang="pl-PL" sz="2300" b="1" dirty="0" err="1" smtClean="0">
                <a:latin typeface="Garamond" pitchFamily="18" charset="0"/>
                <a:ea typeface="Calibri"/>
                <a:cs typeface="Times New Roman"/>
              </a:rPr>
              <a:t>korekcjoner</a:t>
            </a:r>
            <a:r>
              <a:rPr lang="pl-PL" sz="2300" b="1" dirty="0" smtClean="0">
                <a:latin typeface="Garamond" pitchFamily="18" charset="0"/>
                <a:ea typeface="Calibri"/>
                <a:cs typeface="Times New Roman"/>
              </a:rPr>
              <a:t>” </a:t>
            </a:r>
            <a:r>
              <a:rPr lang="pl-PL" sz="2300" dirty="0" smtClean="0">
                <a:latin typeface="Garamond" pitchFamily="18" charset="0"/>
                <a:ea typeface="Calibri"/>
                <a:cs typeface="Times New Roman"/>
              </a:rPr>
              <a:t>– „</a:t>
            </a:r>
            <a:r>
              <a:rPr lang="pl-PL" sz="2300" b="1" dirty="0" smtClean="0">
                <a:latin typeface="Garamond" pitchFamily="18" charset="0"/>
                <a:ea typeface="Calibri"/>
                <a:cs typeface="Times New Roman"/>
              </a:rPr>
              <a:t>funkcja korekcyjna</a:t>
            </a:r>
            <a:r>
              <a:rPr lang="pl-PL" sz="2300" dirty="0" smtClean="0">
                <a:latin typeface="Garamond" pitchFamily="18" charset="0"/>
                <a:ea typeface="Calibri"/>
                <a:cs typeface="Times New Roman"/>
              </a:rPr>
              <a:t>, która polega na tym, że krytyk – ośmielony wariantowym, </a:t>
            </a:r>
            <a:r>
              <a:rPr lang="pl-PL" sz="2300" dirty="0" err="1" smtClean="0">
                <a:latin typeface="Garamond" pitchFamily="18" charset="0"/>
                <a:ea typeface="Calibri"/>
                <a:cs typeface="Times New Roman"/>
              </a:rPr>
              <a:t>nieostatecznym</a:t>
            </a:r>
            <a:r>
              <a:rPr lang="pl-PL" sz="2300" dirty="0" smtClean="0">
                <a:latin typeface="Garamond" pitchFamily="18" charset="0"/>
                <a:ea typeface="Calibri"/>
                <a:cs typeface="Times New Roman"/>
              </a:rPr>
              <a:t> i problematycznym kształtem tłumaczenia – odważnie proponuje własne wersje”. Ta właśnie funkcja wyróżnia krytykę przekładu spośród innych form wiedzy o literaturze. Przejawia się w tekstach krytycznych na wiele sposobów; ma charakter wielozakresowy i gradacyjny (od opisu pożądanego efektu </a:t>
            </a:r>
            <a:r>
              <a:rPr lang="pl-PL" sz="2300" dirty="0" err="1" smtClean="0">
                <a:latin typeface="Garamond" pitchFamily="18" charset="0"/>
                <a:ea typeface="Calibri"/>
                <a:cs typeface="Times New Roman"/>
              </a:rPr>
              <a:t>po</a:t>
            </a:r>
            <a:r>
              <a:rPr lang="pl-PL" sz="2300" dirty="0" smtClean="0">
                <a:latin typeface="Garamond" pitchFamily="18" charset="0"/>
                <a:ea typeface="Calibri"/>
                <a:cs typeface="Times New Roman"/>
              </a:rPr>
              <a:t> własną propozycję przekładu). Tymczasem w krytyce literatury oryginalnej obowiązuje zasada: „wiem, że jest źle, ale wcale nie muszę wiedzieć, co zrobić, żeby było lepiej” („reguła nieinterwencji w gotowe produkty pisarskie” czy też „korekcyjna bierność krytyki twórczości oryginalnej” – przyjęta obyczajowo).</a:t>
            </a: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>
              <a:buNone/>
            </a:pPr>
            <a:endParaRPr lang="pl-PL" sz="4000" b="1" dirty="0" smtClean="0">
              <a:latin typeface="Garamond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9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pl-PL" sz="1300" i="1" dirty="0" smtClean="0">
                <a:latin typeface="Garamond" pitchFamily="18" charset="0"/>
              </a:rPr>
              <a:t>I  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l-PL" sz="1200" dirty="0" smtClean="0">
                <a:latin typeface="Garamond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200" b="1" dirty="0" smtClean="0">
              <a:latin typeface="Garamond" pitchFamily="18" charset="0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1900" b="1" dirty="0" smtClean="0">
                <a:latin typeface="Garamond" pitchFamily="18" charset="0"/>
                <a:ea typeface="Calibri"/>
                <a:cs typeface="Times New Roman"/>
              </a:rPr>
              <a:t>Na kolejne zajęcia – </a:t>
            </a:r>
            <a:r>
              <a:rPr lang="pl-PL" sz="1900" b="1" dirty="0" smtClean="0">
                <a:latin typeface="Garamond" pitchFamily="18" charset="0"/>
                <a:ea typeface="Calibri"/>
                <a:cs typeface="Times New Roman"/>
              </a:rPr>
              <a:t>piątek 6 </a:t>
            </a:r>
            <a:r>
              <a:rPr lang="pl-PL" sz="1900" b="1" dirty="0" smtClean="0">
                <a:latin typeface="Garamond" pitchFamily="18" charset="0"/>
                <a:ea typeface="Calibri"/>
                <a:cs typeface="Times New Roman"/>
              </a:rPr>
              <a:t>marca: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→ Tomasz </a:t>
            </a:r>
            <a:r>
              <a:rPr lang="pl-PL" sz="1800" dirty="0" err="1" smtClean="0">
                <a:latin typeface="Garamond" pitchFamily="18" charset="0"/>
                <a:ea typeface="Calibri"/>
                <a:cs typeface="Times New Roman"/>
              </a:rPr>
              <a:t>Bilczewski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, </a:t>
            </a:r>
            <a:r>
              <a:rPr lang="pl-PL" sz="1900" i="1" dirty="0" smtClean="0">
                <a:latin typeface="Garamond"/>
                <a:ea typeface="Calibri"/>
                <a:cs typeface="Times New Roman"/>
              </a:rPr>
              <a:t>Itinerarium 2. Znoszony łachman ciała: „</a:t>
            </a:r>
            <a:r>
              <a:rPr lang="pl-PL" sz="1900" i="1" dirty="0" err="1" smtClean="0">
                <a:latin typeface="Garamond"/>
                <a:ea typeface="Calibri"/>
                <a:cs typeface="Times New Roman"/>
              </a:rPr>
              <a:t>Sailing</a:t>
            </a:r>
            <a:r>
              <a:rPr lang="pl-PL" sz="1900" i="1" dirty="0" smtClean="0">
                <a:latin typeface="Garamond"/>
                <a:ea typeface="Calibri"/>
                <a:cs typeface="Times New Roman"/>
              </a:rPr>
              <a:t> to </a:t>
            </a:r>
            <a:r>
              <a:rPr lang="pl-PL" sz="1900" i="1" dirty="0" err="1" smtClean="0">
                <a:latin typeface="Garamond"/>
                <a:ea typeface="Calibri"/>
                <a:cs typeface="Times New Roman"/>
              </a:rPr>
              <a:t>Byzantium</a:t>
            </a:r>
            <a:r>
              <a:rPr lang="pl-PL" sz="1900" i="1" dirty="0" smtClean="0">
                <a:latin typeface="Garamond"/>
                <a:ea typeface="Calibri"/>
                <a:cs typeface="Times New Roman"/>
              </a:rPr>
              <a:t>” W.B. Yeatsa. </a:t>
            </a:r>
            <a:r>
              <a:rPr lang="pl-PL" sz="1900" dirty="0" smtClean="0">
                <a:latin typeface="Garamond"/>
                <a:ea typeface="Calibri"/>
                <a:cs typeface="Times New Roman"/>
              </a:rPr>
              <a:t>W tegoż: </a:t>
            </a:r>
            <a:r>
              <a:rPr lang="pl-PL" sz="1800" i="1" dirty="0" smtClean="0">
                <a:latin typeface="Garamond"/>
                <a:ea typeface="Calibri"/>
                <a:cs typeface="Times New Roman"/>
              </a:rPr>
              <a:t>W: </a:t>
            </a:r>
            <a:r>
              <a:rPr lang="en-US" sz="1800" i="1" dirty="0" err="1" smtClean="0">
                <a:latin typeface="Garamond"/>
                <a:ea typeface="Calibri"/>
                <a:cs typeface="Times New Roman"/>
              </a:rPr>
              <a:t>Komparatystyka</a:t>
            </a:r>
            <a:r>
              <a:rPr lang="en-US" sz="1800" i="1" dirty="0" smtClean="0">
                <a:latin typeface="Garamond"/>
                <a:ea typeface="Calibri"/>
                <a:cs typeface="Times New Roman"/>
              </a:rPr>
              <a:t> i </a:t>
            </a:r>
            <a:r>
              <a:rPr lang="en-US" sz="1800" i="1" dirty="0" err="1" smtClean="0">
                <a:latin typeface="Garamond"/>
                <a:ea typeface="Calibri"/>
                <a:cs typeface="Times New Roman"/>
              </a:rPr>
              <a:t>interpretacja</a:t>
            </a:r>
            <a:r>
              <a:rPr lang="en-US" sz="1800" i="1" dirty="0" smtClean="0">
                <a:latin typeface="Garamond"/>
                <a:ea typeface="Calibri"/>
                <a:cs typeface="Times New Roman"/>
              </a:rPr>
              <a:t>. </a:t>
            </a:r>
            <a:r>
              <a:rPr lang="en-US" sz="1800" i="1" dirty="0" err="1" smtClean="0">
                <a:latin typeface="Garamond"/>
                <a:ea typeface="Calibri"/>
                <a:cs typeface="Times New Roman"/>
              </a:rPr>
              <a:t>Nowoczesne</a:t>
            </a:r>
            <a:r>
              <a:rPr lang="en-US" sz="1800" i="1" dirty="0" smtClean="0">
                <a:latin typeface="Garamond"/>
                <a:ea typeface="Calibri"/>
                <a:cs typeface="Times New Roman"/>
              </a:rPr>
              <a:t> </a:t>
            </a:r>
            <a:r>
              <a:rPr lang="en-US" sz="1800" i="1" dirty="0" err="1" smtClean="0">
                <a:latin typeface="Garamond"/>
                <a:ea typeface="Calibri"/>
                <a:cs typeface="Times New Roman"/>
              </a:rPr>
              <a:t>badania</a:t>
            </a:r>
            <a:r>
              <a:rPr lang="en-US" sz="1800" i="1" dirty="0" smtClean="0">
                <a:latin typeface="Garamond"/>
                <a:ea typeface="Calibri"/>
                <a:cs typeface="Times New Roman"/>
              </a:rPr>
              <a:t> </a:t>
            </a:r>
            <a:r>
              <a:rPr lang="en-US" sz="1800" i="1" dirty="0" err="1" smtClean="0">
                <a:latin typeface="Garamond"/>
                <a:ea typeface="Calibri"/>
                <a:cs typeface="Times New Roman"/>
              </a:rPr>
              <a:t>porównawcze</a:t>
            </a:r>
            <a:r>
              <a:rPr lang="en-US" sz="1800" i="1" dirty="0" smtClean="0">
                <a:latin typeface="Garamond"/>
                <a:ea typeface="Calibri"/>
                <a:cs typeface="Times New Roman"/>
              </a:rPr>
              <a:t> </a:t>
            </a:r>
            <a:r>
              <a:rPr lang="en-US" sz="1800" i="1" dirty="0" err="1" smtClean="0">
                <a:latin typeface="Garamond"/>
                <a:ea typeface="Calibri"/>
                <a:cs typeface="Times New Roman"/>
              </a:rPr>
              <a:t>wobec</a:t>
            </a:r>
            <a:r>
              <a:rPr lang="en-US" sz="1800" i="1" dirty="0" smtClean="0">
                <a:latin typeface="Garamond"/>
                <a:ea typeface="Calibri"/>
                <a:cs typeface="Times New Roman"/>
              </a:rPr>
              <a:t> </a:t>
            </a:r>
            <a:r>
              <a:rPr lang="en-US" sz="1800" i="1" dirty="0" err="1" smtClean="0">
                <a:latin typeface="Garamond"/>
                <a:ea typeface="Calibri"/>
                <a:cs typeface="Times New Roman"/>
              </a:rPr>
              <a:t>translatologii</a:t>
            </a:r>
            <a:r>
              <a:rPr lang="en-US" sz="1800" dirty="0" smtClean="0">
                <a:latin typeface="Garamond"/>
                <a:ea typeface="Calibri"/>
                <a:cs typeface="Times New Roman"/>
              </a:rPr>
              <a:t>, 2010</a:t>
            </a:r>
            <a:endParaRPr lang="pl-PL" sz="1800" dirty="0" smtClean="0">
              <a:latin typeface="Garamond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/>
                <a:ea typeface="Calibri"/>
                <a:cs typeface="Times New Roman"/>
              </a:rPr>
              <a:t>	(do pobrania z zakładki „Literatura”: 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/>
                <a:ea typeface="Calibri"/>
                <a:cs typeface="Times New Roman"/>
              </a:rPr>
              <a:t/>
            </a:r>
            <a:br>
              <a:rPr lang="pl-PL" sz="1800" dirty="0" smtClean="0">
                <a:latin typeface="Garamond"/>
                <a:ea typeface="Calibri"/>
                <a:cs typeface="Times New Roman"/>
              </a:rPr>
            </a:br>
            <a:r>
              <a:rPr lang="pl-PL" sz="1800" dirty="0" smtClean="0">
                <a:latin typeface="Garamond"/>
                <a:ea typeface="Calibri"/>
                <a:cs typeface="Times New Roman"/>
                <a:hlinkClick r:id="rId2"/>
              </a:rPr>
              <a:t>http://www.krytykaprzekladu.edu.pl/literatura.html</a:t>
            </a:r>
            <a:r>
              <a:rPr lang="pl-PL" sz="1800" dirty="0" smtClean="0">
                <a:latin typeface="Garamond"/>
                <a:ea typeface="Calibri"/>
                <a:cs typeface="Times New Roman"/>
              </a:rPr>
              <a:t> )</a:t>
            </a: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→ plus polska seria przekładowa </a:t>
            </a:r>
            <a:r>
              <a:rPr lang="pl-PL" sz="1800" i="1" dirty="0" err="1" smtClean="0">
                <a:latin typeface="Garamond" pitchFamily="18" charset="0"/>
                <a:ea typeface="Calibri"/>
                <a:cs typeface="Times New Roman"/>
              </a:rPr>
              <a:t>Sailing</a:t>
            </a:r>
            <a:r>
              <a:rPr lang="pl-PL" sz="1800" i="1" dirty="0" smtClean="0">
                <a:latin typeface="Garamond" pitchFamily="18" charset="0"/>
                <a:ea typeface="Calibri"/>
                <a:cs typeface="Times New Roman"/>
              </a:rPr>
              <a:t> to </a:t>
            </a:r>
            <a:r>
              <a:rPr lang="pl-PL" sz="1800" i="1" dirty="0" err="1" smtClean="0">
                <a:latin typeface="Garamond" pitchFamily="18" charset="0"/>
                <a:ea typeface="Calibri"/>
                <a:cs typeface="Times New Roman"/>
              </a:rPr>
              <a:t>Byzantium</a:t>
            </a:r>
            <a:r>
              <a:rPr lang="pl-PL" sz="1800" i="1" dirty="0" smtClean="0">
                <a:latin typeface="Garamond" pitchFamily="18" charset="0"/>
                <a:ea typeface="Calibri"/>
                <a:cs typeface="Times New Roman"/>
              </a:rPr>
              <a:t> 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Yeatsa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(tamże w zakładce „Ćwiczenia”).</a:t>
            </a:r>
          </a:p>
          <a:p>
            <a:pPr>
              <a:buNone/>
            </a:pPr>
            <a:endParaRPr lang="pl-PL" sz="4000" b="1" dirty="0" smtClean="0">
              <a:latin typeface="Garamond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9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pl-PL" sz="1300" i="1" dirty="0" smtClean="0">
                <a:latin typeface="Garamond" pitchFamily="18" charset="0"/>
              </a:rPr>
              <a:t>I   WPROWADZENIE</a:t>
            </a:r>
            <a:endParaRPr lang="pl-PL" sz="1300" i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20000"/>
              </a:lnSpc>
              <a:buNone/>
            </a:pPr>
            <a:r>
              <a:rPr lang="pl-PL" sz="2400" b="1" dirty="0" smtClean="0">
                <a:latin typeface="Garamond" pitchFamily="18" charset="0"/>
              </a:rPr>
              <a:t>			</a:t>
            </a:r>
          </a:p>
          <a:p>
            <a:pPr marL="514350" lvl="0" indent="-514350">
              <a:lnSpc>
                <a:spcPct val="120000"/>
              </a:lnSpc>
              <a:buNone/>
            </a:pPr>
            <a:r>
              <a:rPr lang="pl-PL" sz="2400" b="1" cap="small" dirty="0" smtClean="0">
                <a:latin typeface="Garamond" pitchFamily="18" charset="0"/>
              </a:rPr>
              <a:t>	Krytyka przekładu</a:t>
            </a:r>
            <a:endParaRPr lang="pl-PL" sz="2400" cap="small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16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16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r>
              <a:rPr lang="pl-PL" sz="1800" dirty="0" smtClean="0">
                <a:latin typeface="Garamond" pitchFamily="18" charset="0"/>
              </a:rPr>
              <a:t>	Forma zajęć:	ćwiczenia</a:t>
            </a:r>
          </a:p>
          <a:p>
            <a:pPr marL="514350" lvl="0" indent="-514350">
              <a:buNone/>
            </a:pPr>
            <a:r>
              <a:rPr lang="pl-PL" sz="1800" dirty="0" smtClean="0">
                <a:latin typeface="Garamond" pitchFamily="18" charset="0"/>
              </a:rPr>
              <a:t>	Liczba godzin:	30 h</a:t>
            </a:r>
          </a:p>
          <a:p>
            <a:pPr marL="514350" indent="-514350">
              <a:buNone/>
            </a:pPr>
            <a:r>
              <a:rPr lang="pl-PL" sz="1800" dirty="0" smtClean="0">
                <a:latin typeface="Garamond" pitchFamily="18" charset="0"/>
              </a:rPr>
              <a:t>	Prowadzący:	</a:t>
            </a:r>
            <a:r>
              <a:rPr lang="pl-PL" sz="1800" dirty="0" err="1" smtClean="0">
                <a:latin typeface="Garamond" pitchFamily="18" charset="0"/>
              </a:rPr>
              <a:t>dr</a:t>
            </a:r>
            <a:r>
              <a:rPr lang="pl-PL" sz="1800" dirty="0" smtClean="0">
                <a:latin typeface="Garamond" pitchFamily="18" charset="0"/>
              </a:rPr>
              <a:t> hab. Ewa Rajewska, </a:t>
            </a:r>
            <a:r>
              <a:rPr lang="pl-PL" sz="1800" dirty="0" err="1" smtClean="0">
                <a:latin typeface="Garamond" pitchFamily="18" charset="0"/>
              </a:rPr>
              <a:t>prof</a:t>
            </a:r>
            <a:r>
              <a:rPr lang="pl-PL" sz="1800" dirty="0" smtClean="0">
                <a:latin typeface="Garamond" pitchFamily="18" charset="0"/>
              </a:rPr>
              <a:t>. UAM </a:t>
            </a:r>
          </a:p>
          <a:p>
            <a:pPr marL="514350" indent="-514350">
              <a:buNone/>
            </a:pPr>
            <a:r>
              <a:rPr lang="pl-PL" sz="1800" dirty="0" smtClean="0">
                <a:latin typeface="Garamond" pitchFamily="18" charset="0"/>
              </a:rPr>
              <a:t>			</a:t>
            </a:r>
          </a:p>
          <a:p>
            <a:pPr marL="514350" lvl="0" indent="-514350">
              <a:buNone/>
            </a:pPr>
            <a:r>
              <a:rPr lang="pl-PL" sz="1800" dirty="0" smtClean="0">
                <a:latin typeface="Garamond" pitchFamily="18" charset="0"/>
              </a:rPr>
              <a:t> </a:t>
            </a:r>
          </a:p>
          <a:p>
            <a:pPr marL="514350" lvl="0" indent="-514350">
              <a:spcBef>
                <a:spcPts val="0"/>
              </a:spcBef>
              <a:buNone/>
            </a:pPr>
            <a:r>
              <a:rPr lang="pl-PL" sz="1800" dirty="0" smtClean="0">
                <a:latin typeface="Garamond" pitchFamily="18" charset="0"/>
              </a:rPr>
              <a:t>	Zaliczenie: 	</a:t>
            </a:r>
            <a:r>
              <a:rPr lang="pl-PL" sz="1800" dirty="0" err="1" smtClean="0">
                <a:latin typeface="Garamond" pitchFamily="18" charset="0"/>
              </a:rPr>
              <a:t>zaliczenie</a:t>
            </a:r>
            <a:r>
              <a:rPr lang="pl-PL" sz="1800" dirty="0" smtClean="0">
                <a:latin typeface="Garamond" pitchFamily="18" charset="0"/>
              </a:rPr>
              <a:t> </a:t>
            </a:r>
            <a:r>
              <a:rPr lang="pl-PL" sz="1800" dirty="0" smtClean="0">
                <a:latin typeface="Garamond"/>
                <a:ea typeface="Calibri"/>
                <a:cs typeface="Times New Roman"/>
              </a:rPr>
              <a:t>na ocenę – oddanie ok. sześciostronicowej recenzji 			przekładu  </a:t>
            </a:r>
            <a:r>
              <a:rPr lang="pl-PL" sz="1800" dirty="0" err="1" smtClean="0">
                <a:latin typeface="Garamond"/>
                <a:ea typeface="Calibri"/>
                <a:cs typeface="Times New Roman"/>
              </a:rPr>
              <a:t>książki</a:t>
            </a:r>
            <a:r>
              <a:rPr lang="pl-PL" sz="1800" dirty="0" smtClean="0">
                <a:latin typeface="Garamond"/>
                <a:ea typeface="Calibri"/>
                <a:cs typeface="Times New Roman"/>
              </a:rPr>
              <a:t> (12 000 znaków), który został skonfrontowany</a:t>
            </a:r>
          </a:p>
          <a:p>
            <a:pPr marL="514350" lvl="0" indent="-514350">
              <a:spcBef>
                <a:spcPts val="0"/>
              </a:spcBef>
              <a:buNone/>
            </a:pPr>
            <a:r>
              <a:rPr lang="pl-PL" sz="1800" dirty="0" smtClean="0">
                <a:latin typeface="Garamond"/>
                <a:ea typeface="Calibri"/>
                <a:cs typeface="Times New Roman"/>
              </a:rPr>
              <a:t>			z oryginałem + przedstawienie prezentacji na jej podstawie.</a:t>
            </a:r>
            <a:endParaRPr lang="pl-PL" sz="18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16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1600" dirty="0" smtClean="0">
              <a:latin typeface="Garamond" pitchFamily="18" charset="0"/>
            </a:endParaRPr>
          </a:p>
          <a:p>
            <a:pPr marL="514350" lvl="0" indent="-514350" algn="ctr">
              <a:buNone/>
            </a:pPr>
            <a:endParaRPr lang="pl-PL" sz="14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26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2600" dirty="0" smtClean="0">
              <a:latin typeface="Garamond" pitchFamily="18" charset="0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pl-PL" sz="1300" i="1" dirty="0" smtClean="0">
                <a:latin typeface="Garamond" pitchFamily="18" charset="0"/>
              </a:rPr>
              <a:t>I   WPROWADZENIE</a:t>
            </a:r>
            <a:endParaRPr lang="pl-PL" sz="1300" i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lnSpc>
                <a:spcPct val="120000"/>
              </a:lnSpc>
              <a:buNone/>
            </a:pPr>
            <a:r>
              <a:rPr lang="pl-PL" sz="2400" b="1" cap="small" dirty="0" smtClean="0">
                <a:latin typeface="Garamond" pitchFamily="18" charset="0"/>
              </a:rPr>
              <a:t>	</a:t>
            </a:r>
            <a:r>
              <a:rPr lang="pl-PL" sz="2200" b="1" cap="small" dirty="0" smtClean="0">
                <a:latin typeface="Garamond" pitchFamily="18" charset="0"/>
              </a:rPr>
              <a:t>Sylabus </a:t>
            </a:r>
            <a:endParaRPr lang="pl-PL" sz="2200" cap="small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r>
              <a:rPr lang="pl-PL" sz="1600" dirty="0" smtClean="0">
                <a:latin typeface="Garamond" pitchFamily="18" charset="0"/>
              </a:rPr>
              <a:t>	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600" dirty="0" smtClean="0">
                <a:latin typeface="Garamond" pitchFamily="18" charset="0"/>
              </a:rPr>
              <a:t>	1. </a:t>
            </a:r>
            <a:r>
              <a:rPr lang="pl-PL" sz="1900" dirty="0" smtClean="0">
                <a:latin typeface="Garamond" pitchFamily="18" charset="0"/>
              </a:rPr>
              <a:t>Wprowadzenie. Tajemnica istnienia (sporadycznego) krytyki przekładu (Edward Balcerzan). Cele krytyki przekładu.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dirty="0" smtClean="0">
                <a:latin typeface="Garamond" pitchFamily="18" charset="0"/>
              </a:rPr>
              <a:t>	</a:t>
            </a:r>
            <a:br>
              <a:rPr lang="pl-PL" sz="1900" dirty="0" smtClean="0">
                <a:latin typeface="Garamond" pitchFamily="18" charset="0"/>
              </a:rPr>
            </a:br>
            <a:r>
              <a:rPr lang="pl-PL" sz="1900" dirty="0" smtClean="0">
                <a:latin typeface="Garamond" pitchFamily="18" charset="0"/>
              </a:rPr>
              <a:t>2. Modele krytyki przekładu w kulturze </a:t>
            </a:r>
            <a:r>
              <a:rPr lang="pl-PL" sz="1900" dirty="0" err="1" smtClean="0">
                <a:latin typeface="Garamond" pitchFamily="18" charset="0"/>
              </a:rPr>
              <a:t>polskiej</a:t>
            </a:r>
            <a:r>
              <a:rPr lang="pl-PL" sz="1900" dirty="0" smtClean="0">
                <a:latin typeface="Garamond" pitchFamily="18" charset="0"/>
              </a:rPr>
              <a:t> i zachodniej. Recenzja a krytyka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endParaRPr lang="pl-PL" sz="1900" dirty="0" smtClean="0">
              <a:latin typeface="Garamond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dirty="0" smtClean="0">
                <a:latin typeface="Garamond" pitchFamily="18" charset="0"/>
              </a:rPr>
              <a:t>	3. Kategoria błędu tłumaczeniowego. Kłopoty aksjologiczne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endParaRPr lang="pl-PL" sz="1900" dirty="0" smtClean="0">
              <a:latin typeface="Garamond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dirty="0" smtClean="0">
                <a:latin typeface="Garamond" pitchFamily="18" charset="0"/>
              </a:rPr>
              <a:t>	4. Krytyka przekładu w kontekście serii translatorskiej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dirty="0" smtClean="0">
                <a:latin typeface="Garamond" pitchFamily="18" charset="0"/>
              </a:rPr>
              <a:t>	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dirty="0" smtClean="0">
                <a:latin typeface="Garamond" pitchFamily="18" charset="0"/>
              </a:rPr>
              <a:t>	5. Wybitni krytycy i ich strategie krytyki przekładu. </a:t>
            </a:r>
            <a:r>
              <a:rPr lang="pl-PL" sz="1900" dirty="0" err="1" smtClean="0">
                <a:latin typeface="Garamond" pitchFamily="18" charset="0"/>
              </a:rPr>
              <a:t>Case</a:t>
            </a:r>
            <a:r>
              <a:rPr lang="pl-PL" sz="1900" dirty="0" smtClean="0">
                <a:latin typeface="Garamond" pitchFamily="18" charset="0"/>
              </a:rPr>
              <a:t> </a:t>
            </a:r>
            <a:r>
              <a:rPr lang="pl-PL" sz="1900" dirty="0" err="1" smtClean="0">
                <a:latin typeface="Garamond" pitchFamily="18" charset="0"/>
              </a:rPr>
              <a:t>studies</a:t>
            </a:r>
            <a:endParaRPr lang="pl-PL" sz="1900" dirty="0" smtClean="0">
              <a:latin typeface="Garamond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endParaRPr lang="pl-PL" sz="1900" dirty="0" smtClean="0">
              <a:latin typeface="Garamond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dirty="0" smtClean="0">
                <a:latin typeface="Garamond" pitchFamily="18" charset="0"/>
              </a:rPr>
              <a:t>	6. Problem </a:t>
            </a:r>
            <a:r>
              <a:rPr lang="pl-PL" sz="1900" dirty="0" err="1" smtClean="0">
                <a:latin typeface="Garamond" pitchFamily="18" charset="0"/>
              </a:rPr>
              <a:t>jejgo</a:t>
            </a:r>
            <a:r>
              <a:rPr lang="pl-PL" sz="1900" dirty="0" smtClean="0">
                <a:latin typeface="Garamond" pitchFamily="18" charset="0"/>
              </a:rPr>
              <a:t> w przekładzie. Tłumaczenie a płeć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endParaRPr lang="pl-PL" sz="1900" dirty="0" smtClean="0">
              <a:latin typeface="Garamond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dirty="0" smtClean="0">
                <a:latin typeface="Garamond" pitchFamily="18" charset="0"/>
              </a:rPr>
              <a:t>	7. Krytyka stosowana: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dirty="0" smtClean="0">
                <a:latin typeface="Garamond" pitchFamily="18" charset="0"/>
              </a:rPr>
              <a:t>	 – udział w pracach studenckiego jury kategorii przekładowej Konkursu Literackiego o Nagrodę </a:t>
            </a:r>
            <a:r>
              <a:rPr lang="pl-PL" sz="1900" dirty="0" err="1" smtClean="0">
                <a:latin typeface="Garamond" pitchFamily="18" charset="0"/>
              </a:rPr>
              <a:t>FanFila</a:t>
            </a:r>
            <a:r>
              <a:rPr lang="pl-PL" sz="1900" dirty="0" smtClean="0">
                <a:latin typeface="Garamond" pitchFamily="18" charset="0"/>
              </a:rPr>
              <a:t> (</a:t>
            </a:r>
            <a:r>
              <a:rPr lang="pl-PL" sz="1900" dirty="0" err="1" smtClean="0">
                <a:latin typeface="Garamond" pitchFamily="18" charset="0"/>
              </a:rPr>
              <a:t>marzec</a:t>
            </a:r>
            <a:r>
              <a:rPr lang="pl-PL" sz="1900" dirty="0" smtClean="0">
                <a:latin typeface="Garamond" pitchFamily="18" charset="0"/>
              </a:rPr>
              <a:t>)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endParaRPr lang="pl-PL" sz="1900" dirty="0" smtClean="0">
              <a:latin typeface="Garamond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900" dirty="0" smtClean="0">
                <a:latin typeface="Garamond" pitchFamily="18" charset="0"/>
              </a:rPr>
              <a:t>	8. Państwa prezentacje zaliczeniowe	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 smtClean="0">
              <a:latin typeface="Garamond" pitchFamily="18" charset="0"/>
            </a:endParaRPr>
          </a:p>
          <a:p>
            <a:pPr marL="514350" indent="-514350">
              <a:buNone/>
            </a:pPr>
            <a:endParaRPr lang="pl-PL" sz="16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16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1600" dirty="0" smtClean="0">
              <a:latin typeface="Garamond" pitchFamily="18" charset="0"/>
            </a:endParaRPr>
          </a:p>
          <a:p>
            <a:pPr marL="514350" lvl="0" indent="-514350" algn="ctr">
              <a:buNone/>
            </a:pPr>
            <a:endParaRPr lang="pl-PL" sz="14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26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2600" dirty="0" smtClean="0">
              <a:latin typeface="Garamond" pitchFamily="18" charset="0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pl-PL" sz="1300" i="1" dirty="0" smtClean="0">
                <a:latin typeface="Garamond" pitchFamily="18" charset="0"/>
              </a:rPr>
              <a:t>I   WPROWADZENIE</a:t>
            </a:r>
            <a:endParaRPr lang="pl-PL" sz="1300" i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20000"/>
              </a:lnSpc>
              <a:buNone/>
            </a:pPr>
            <a:r>
              <a:rPr lang="pl-PL" sz="2400" b="1" cap="small" dirty="0" smtClean="0">
                <a:latin typeface="Garamond" pitchFamily="18" charset="0"/>
              </a:rPr>
              <a:t>	</a:t>
            </a:r>
            <a:r>
              <a:rPr lang="pl-PL" sz="2000" b="1" cap="small" dirty="0" smtClean="0">
                <a:latin typeface="Garamond" pitchFamily="18" charset="0"/>
              </a:rPr>
              <a:t>Strona Krytyki przekładu:</a:t>
            </a:r>
            <a:endParaRPr lang="pl-PL" sz="2000" cap="small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r>
              <a:rPr lang="pl-PL" sz="1600" dirty="0" smtClean="0">
                <a:latin typeface="Garamond" pitchFamily="18" charset="0"/>
              </a:rPr>
              <a:t>	</a:t>
            </a:r>
          </a:p>
          <a:p>
            <a:pPr marL="514350" lvl="0" indent="-514350">
              <a:buNone/>
            </a:pPr>
            <a:endParaRPr lang="pl-PL" sz="1600" dirty="0" smtClean="0">
              <a:latin typeface="Garamond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600" dirty="0" smtClean="0">
                <a:latin typeface="Garamond" pitchFamily="18" charset="0"/>
              </a:rPr>
              <a:t>	</a:t>
            </a:r>
            <a:r>
              <a:rPr lang="pl-PL" sz="2400" dirty="0" err="1" smtClean="0">
                <a:latin typeface="Garamond" pitchFamily="18" charset="0"/>
                <a:hlinkClick r:id="rId2"/>
              </a:rPr>
              <a:t>www.krytykaprzekladu.edu.pl</a:t>
            </a:r>
            <a:endParaRPr lang="pl-PL" sz="2400" dirty="0" smtClean="0">
              <a:latin typeface="Garamond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 smtClean="0">
              <a:latin typeface="Garamond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800" dirty="0" smtClean="0">
                <a:latin typeface="Garamond" pitchFamily="18" charset="0"/>
              </a:rPr>
              <a:t>	Ze znanym układem uaktualnianych zakładek: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800" dirty="0" smtClean="0">
                <a:latin typeface="Garamond" pitchFamily="18" charset="0"/>
              </a:rPr>
              <a:t>	„Literatura” i „Materiały dydaktyczne” („Prezentacje” i „Ćwiczenia”).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 smtClean="0">
              <a:latin typeface="Garamond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800" dirty="0" smtClean="0">
                <a:latin typeface="Garamond" pitchFamily="18" charset="0"/>
              </a:rPr>
              <a:t>	Hasło niezmiennie to samo: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 smtClean="0">
              <a:latin typeface="Garamond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800" dirty="0" smtClean="0">
                <a:latin typeface="Garamond" pitchFamily="18" charset="0"/>
              </a:rPr>
              <a:t>	</a:t>
            </a:r>
            <a:r>
              <a:rPr lang="pl-PL" sz="2000" dirty="0" err="1" smtClean="0">
                <a:solidFill>
                  <a:srgbClr val="FF0000"/>
                </a:solidFill>
                <a:latin typeface="Garamond" pitchFamily="18" charset="0"/>
              </a:rPr>
              <a:t>repozytorium_trans</a:t>
            </a:r>
            <a:endParaRPr lang="pl-PL" sz="20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514350" indent="-514350">
              <a:buNone/>
            </a:pPr>
            <a:endParaRPr lang="pl-PL" sz="16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16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1600" dirty="0" smtClean="0">
              <a:latin typeface="Garamond" pitchFamily="18" charset="0"/>
            </a:endParaRPr>
          </a:p>
          <a:p>
            <a:pPr marL="514350" lvl="0" indent="-514350" algn="ctr">
              <a:buNone/>
            </a:pPr>
            <a:endParaRPr lang="pl-PL" sz="14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26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2600" dirty="0" smtClean="0">
              <a:latin typeface="Garamond" pitchFamily="18" charset="0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pl-PL" sz="1300" i="1" dirty="0" smtClean="0">
                <a:latin typeface="Garamond" pitchFamily="18" charset="0"/>
              </a:rPr>
              <a:t>I   WPROWADZENIE</a:t>
            </a:r>
            <a:endParaRPr lang="pl-PL" sz="1300" i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928670"/>
            <a:ext cx="8003232" cy="5197493"/>
          </a:xfrm>
        </p:spPr>
        <p:txBody>
          <a:bodyPr>
            <a:normAutofit/>
          </a:bodyPr>
          <a:lstStyle/>
          <a:p>
            <a:pPr marL="514350" lvl="0" indent="-514350" algn="just">
              <a:lnSpc>
                <a:spcPct val="120000"/>
              </a:lnSpc>
              <a:buNone/>
            </a:pPr>
            <a:r>
              <a:rPr lang="pl-PL" sz="2400" b="1" dirty="0" smtClean="0">
                <a:latin typeface="Garamond" pitchFamily="18" charset="0"/>
              </a:rPr>
              <a:t>	</a:t>
            </a:r>
          </a:p>
          <a:p>
            <a:pPr marL="514350" lvl="0" indent="-514350" algn="just">
              <a:lnSpc>
                <a:spcPct val="120000"/>
              </a:lnSpc>
              <a:buNone/>
            </a:pPr>
            <a:r>
              <a:rPr lang="pl-PL" sz="2400" b="1" dirty="0" smtClean="0">
                <a:latin typeface="Garamond" pitchFamily="18" charset="0"/>
              </a:rPr>
              <a:t>	</a:t>
            </a:r>
            <a:r>
              <a:rPr lang="pl-PL" sz="2000" b="1" u="sng" dirty="0" smtClean="0">
                <a:latin typeface="Garamond" pitchFamily="18" charset="0"/>
              </a:rPr>
              <a:t>Ze spraw biurokratycznych</a:t>
            </a:r>
            <a:r>
              <a:rPr lang="pl-PL" sz="2000" b="1" dirty="0" smtClean="0">
                <a:latin typeface="Garamond" pitchFamily="18" charset="0"/>
              </a:rPr>
              <a:t>:</a:t>
            </a:r>
          </a:p>
          <a:p>
            <a:pPr marL="514350" lvl="0" indent="-514350" algn="just">
              <a:lnSpc>
                <a:spcPct val="120000"/>
              </a:lnSpc>
              <a:buNone/>
            </a:pPr>
            <a:endParaRPr lang="pl-PL" sz="2400" b="1" i="1" dirty="0" smtClean="0">
              <a:latin typeface="Garamond" pitchFamily="18" charset="0"/>
            </a:endParaRPr>
          </a:p>
          <a:p>
            <a:pPr marL="514350" lvl="0" indent="-514350" algn="just">
              <a:lnSpc>
                <a:spcPts val="2400"/>
              </a:lnSpc>
              <a:buNone/>
            </a:pPr>
            <a:r>
              <a:rPr lang="pl-PL" sz="2400" b="1" i="1" dirty="0" smtClean="0">
                <a:latin typeface="Garamond" pitchFamily="18" charset="0"/>
              </a:rPr>
              <a:t>	</a:t>
            </a:r>
            <a:r>
              <a:rPr lang="pl-PL" sz="2000" b="1" dirty="0" smtClean="0">
                <a:latin typeface="Garamond" pitchFamily="18" charset="0"/>
              </a:rPr>
              <a:t>Praktyki zawodowe </a:t>
            </a:r>
            <a:r>
              <a:rPr lang="pl-PL" sz="2000" dirty="0" smtClean="0">
                <a:latin typeface="Garamond" pitchFamily="18" charset="0"/>
              </a:rPr>
              <a:t>– zgodnie z programem specjalności:</a:t>
            </a:r>
          </a:p>
          <a:p>
            <a:pPr marL="514350" lvl="0" indent="-514350" algn="just">
              <a:lnSpc>
                <a:spcPts val="2400"/>
              </a:lnSpc>
              <a:buNone/>
            </a:pPr>
            <a:r>
              <a:rPr lang="pl-PL" sz="2000" dirty="0" smtClean="0">
                <a:latin typeface="Garamond" pitchFamily="18" charset="0"/>
              </a:rPr>
              <a:t>	</a:t>
            </a:r>
            <a:r>
              <a:rPr lang="pl-PL" sz="2000" b="1" dirty="0" smtClean="0">
                <a:latin typeface="Garamond" pitchFamily="18" charset="0"/>
              </a:rPr>
              <a:t>50 h </a:t>
            </a:r>
            <a:r>
              <a:rPr lang="pl-PL" sz="2000" dirty="0" smtClean="0">
                <a:latin typeface="Garamond" pitchFamily="18" charset="0"/>
              </a:rPr>
              <a:t>(1 h = 45 minut) do zrealizowania w ciągu dwóch lat studiów</a:t>
            </a:r>
            <a:br>
              <a:rPr lang="pl-PL" sz="2000" dirty="0" smtClean="0">
                <a:latin typeface="Garamond" pitchFamily="18" charset="0"/>
              </a:rPr>
            </a:br>
            <a:r>
              <a:rPr lang="pl-PL" sz="2000" dirty="0" smtClean="0">
                <a:latin typeface="Garamond" pitchFamily="18" charset="0"/>
              </a:rPr>
              <a:t>w  wydawnictwach, redakcjach, 	biurach tłumaczeń; powinny mieć związek z tłumaczeniem lub redakcją przekładu.</a:t>
            </a:r>
          </a:p>
          <a:p>
            <a:pPr marL="514350" lvl="0" indent="-514350" algn="just">
              <a:lnSpc>
                <a:spcPts val="2400"/>
              </a:lnSpc>
              <a:buNone/>
            </a:pPr>
            <a:r>
              <a:rPr lang="pl-PL" sz="2000" dirty="0" smtClean="0">
                <a:latin typeface="Garamond" pitchFamily="18" charset="0"/>
              </a:rPr>
              <a:t>	Niezbędne dokumenty można znaleźć tu:</a:t>
            </a:r>
          </a:p>
          <a:p>
            <a:pPr marL="514350" lvl="0" indent="-514350" algn="just">
              <a:lnSpc>
                <a:spcPts val="2400"/>
              </a:lnSpc>
              <a:buNone/>
            </a:pPr>
            <a:r>
              <a:rPr lang="pl-PL" sz="2000" dirty="0" smtClean="0">
                <a:latin typeface="Garamond" pitchFamily="18" charset="0"/>
              </a:rPr>
              <a:t/>
            </a:r>
            <a:br>
              <a:rPr lang="pl-PL" sz="2000" dirty="0" smtClean="0">
                <a:latin typeface="Garamond" pitchFamily="18" charset="0"/>
              </a:rPr>
            </a:br>
            <a:r>
              <a:rPr lang="pl-PL" sz="2000" u="sng" dirty="0" smtClean="0">
                <a:solidFill>
                  <a:srgbClr val="0F243E"/>
                </a:solidFill>
                <a:latin typeface="Garamond"/>
                <a:ea typeface="Calibri"/>
                <a:cs typeface="Times New Roman"/>
                <a:hlinkClick r:id="rId2"/>
              </a:rPr>
              <a:t>https://wfpik.amu.edu.pl/dla-studenta/organizacja-studiow/praktyki</a:t>
            </a:r>
            <a:endParaRPr lang="pl-PL" sz="2000" dirty="0" smtClean="0">
              <a:latin typeface="Garamond" pitchFamily="18" charset="0"/>
            </a:endParaRPr>
          </a:p>
          <a:p>
            <a:pPr marL="514350" lvl="0" indent="-514350" algn="just">
              <a:lnSpc>
                <a:spcPts val="2200"/>
              </a:lnSpc>
              <a:buNone/>
            </a:pPr>
            <a:endParaRPr lang="pl-PL" sz="1800" i="1" dirty="0" smtClean="0">
              <a:latin typeface="Garamond" pitchFamily="18" charset="0"/>
            </a:endParaRPr>
          </a:p>
          <a:p>
            <a:pPr marL="514350" indent="-514350" algn="just">
              <a:lnSpc>
                <a:spcPct val="120000"/>
              </a:lnSpc>
            </a:pPr>
            <a:endParaRPr lang="pl-PL" sz="1800" i="1" dirty="0" smtClean="0">
              <a:latin typeface="Garamond" pitchFamily="18" charset="0"/>
            </a:endParaRPr>
          </a:p>
          <a:p>
            <a:pPr marL="514350" lvl="0" indent="-514350" algn="just">
              <a:buNone/>
            </a:pPr>
            <a:endParaRPr lang="pl-PL" sz="1600" dirty="0" smtClean="0">
              <a:latin typeface="Garamond" pitchFamily="18" charset="0"/>
            </a:endParaRPr>
          </a:p>
          <a:p>
            <a:pPr marL="514350" lvl="0" indent="-514350" algn="just">
              <a:buNone/>
            </a:pPr>
            <a:endParaRPr lang="pl-PL" sz="1600" dirty="0" smtClean="0">
              <a:latin typeface="Garamond" pitchFamily="18" charset="0"/>
            </a:endParaRPr>
          </a:p>
          <a:p>
            <a:pPr marL="514350" lvl="0" indent="-514350" algn="ctr">
              <a:buNone/>
            </a:pPr>
            <a:endParaRPr lang="pl-PL" sz="14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26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2600" dirty="0" smtClean="0">
              <a:latin typeface="Garamond" pitchFamily="18" charset="0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pl-PL" sz="1300" i="1" dirty="0" smtClean="0">
                <a:latin typeface="Garamond" pitchFamily="18" charset="0"/>
              </a:rPr>
              <a:t>I   WPROWADZENIE</a:t>
            </a:r>
            <a:endParaRPr lang="pl-PL" sz="1300" i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928670"/>
            <a:ext cx="8003232" cy="5197493"/>
          </a:xfrm>
        </p:spPr>
        <p:txBody>
          <a:bodyPr>
            <a:normAutofit/>
          </a:bodyPr>
          <a:lstStyle/>
          <a:p>
            <a:pPr marL="514350" lvl="0" indent="-514350" algn="just">
              <a:lnSpc>
                <a:spcPct val="120000"/>
              </a:lnSpc>
              <a:buNone/>
            </a:pPr>
            <a:r>
              <a:rPr lang="pl-PL" sz="2400" b="1" dirty="0" smtClean="0">
                <a:latin typeface="Garamond" pitchFamily="18" charset="0"/>
              </a:rPr>
              <a:t>	</a:t>
            </a:r>
          </a:p>
          <a:p>
            <a:pPr marL="514350" lvl="0" indent="-514350" algn="just">
              <a:lnSpc>
                <a:spcPct val="120000"/>
              </a:lnSpc>
              <a:buNone/>
            </a:pPr>
            <a:r>
              <a:rPr lang="pl-PL" sz="2400" b="1" dirty="0" smtClean="0">
                <a:latin typeface="Garamond" pitchFamily="18" charset="0"/>
              </a:rPr>
              <a:t>	</a:t>
            </a:r>
            <a:r>
              <a:rPr lang="pl-PL" sz="2000" b="1" u="sng" dirty="0" smtClean="0">
                <a:latin typeface="Garamond" pitchFamily="18" charset="0"/>
              </a:rPr>
              <a:t>Ze spraw </a:t>
            </a:r>
            <a:r>
              <a:rPr lang="pl-PL" sz="2000" b="1" u="sng" dirty="0" err="1" smtClean="0">
                <a:latin typeface="Garamond" pitchFamily="18" charset="0"/>
              </a:rPr>
              <a:t>okołodydaktycznych</a:t>
            </a:r>
            <a:r>
              <a:rPr lang="pl-PL" sz="2000" b="1" dirty="0" smtClean="0">
                <a:latin typeface="Garamond" pitchFamily="18" charset="0"/>
              </a:rPr>
              <a:t>:</a:t>
            </a:r>
          </a:p>
          <a:p>
            <a:pPr marL="514350" lvl="0" indent="-514350" algn="just">
              <a:lnSpc>
                <a:spcPct val="120000"/>
              </a:lnSpc>
              <a:buNone/>
            </a:pPr>
            <a:endParaRPr lang="pl-PL" sz="2400" b="1" i="1" dirty="0" smtClean="0">
              <a:latin typeface="Garamond" pitchFamily="18" charset="0"/>
            </a:endParaRPr>
          </a:p>
          <a:p>
            <a:pPr marL="514350" lvl="0" indent="-514350" algn="just">
              <a:lnSpc>
                <a:spcPts val="2400"/>
              </a:lnSpc>
              <a:buNone/>
            </a:pPr>
            <a:r>
              <a:rPr lang="pl-PL" sz="2400" b="1" i="1" dirty="0" smtClean="0">
                <a:latin typeface="Garamond" pitchFamily="18" charset="0"/>
              </a:rPr>
              <a:t>	</a:t>
            </a:r>
            <a:endParaRPr lang="pl-PL" sz="2000" dirty="0" smtClean="0">
              <a:latin typeface="Garamond" pitchFamily="18" charset="0"/>
            </a:endParaRPr>
          </a:p>
          <a:p>
            <a:pPr marL="514350" indent="-514350" algn="just">
              <a:lnSpc>
                <a:spcPts val="2400"/>
              </a:lnSpc>
              <a:buNone/>
            </a:pPr>
            <a:r>
              <a:rPr lang="pl-PL" sz="2000" b="1" dirty="0" smtClean="0">
                <a:latin typeface="Garamond" pitchFamily="18" charset="0"/>
              </a:rPr>
              <a:t>	Sztuka </a:t>
            </a:r>
            <a:r>
              <a:rPr lang="pl-PL" sz="2000" b="1" dirty="0" smtClean="0">
                <a:latin typeface="Garamond" pitchFamily="18" charset="0"/>
              </a:rPr>
              <a:t>przekładu I </a:t>
            </a:r>
            <a:r>
              <a:rPr lang="pl-PL" sz="2000" dirty="0" smtClean="0">
                <a:latin typeface="Garamond" pitchFamily="18" charset="0"/>
              </a:rPr>
              <a:t>(15 h, 1 </a:t>
            </a:r>
            <a:r>
              <a:rPr lang="pl-PL" sz="2000" dirty="0" err="1" smtClean="0">
                <a:latin typeface="Garamond" pitchFamily="18" charset="0"/>
              </a:rPr>
              <a:t>pkt</a:t>
            </a:r>
            <a:r>
              <a:rPr lang="pl-PL" sz="2000" dirty="0" smtClean="0">
                <a:latin typeface="Garamond" pitchFamily="18" charset="0"/>
              </a:rPr>
              <a:t> ECTS), prowadzona przez wybitnych gości, to przedmiot całoroczny – w wybrane środy o 13.30 w sali 327.</a:t>
            </a:r>
          </a:p>
          <a:p>
            <a:pPr marL="514350" indent="-514350" algn="just">
              <a:lnSpc>
                <a:spcPts val="2400"/>
              </a:lnSpc>
              <a:buNone/>
            </a:pPr>
            <a:r>
              <a:rPr lang="pl-PL" sz="2000" dirty="0" smtClean="0">
                <a:latin typeface="Garamond" pitchFamily="18" charset="0"/>
              </a:rPr>
              <a:t>	Najbliższa: wyjątkowo w piątek </a:t>
            </a:r>
            <a:r>
              <a:rPr lang="pl-PL" sz="2000" b="1" dirty="0" smtClean="0">
                <a:latin typeface="Garamond" pitchFamily="18" charset="0"/>
              </a:rPr>
              <a:t>13 marca </a:t>
            </a:r>
            <a:r>
              <a:rPr lang="pl-PL" sz="2000" dirty="0" smtClean="0">
                <a:latin typeface="Garamond" pitchFamily="18" charset="0"/>
              </a:rPr>
              <a:t>– z </a:t>
            </a:r>
            <a:r>
              <a:rPr lang="pl-PL" sz="2000" dirty="0" err="1" smtClean="0">
                <a:latin typeface="Garamond" pitchFamily="18" charset="0"/>
              </a:rPr>
              <a:t>dr</a:t>
            </a:r>
            <a:r>
              <a:rPr lang="pl-PL" sz="2000" dirty="0" smtClean="0">
                <a:latin typeface="Garamond" pitchFamily="18" charset="0"/>
              </a:rPr>
              <a:t>. Krzysztofem Majerem</a:t>
            </a:r>
          </a:p>
          <a:p>
            <a:pPr marL="514350" indent="-514350" algn="just">
              <a:lnSpc>
                <a:spcPts val="2400"/>
              </a:lnSpc>
              <a:buNone/>
            </a:pPr>
            <a:r>
              <a:rPr lang="pl-PL" sz="2000" dirty="0" smtClean="0">
                <a:latin typeface="Garamond" pitchFamily="18" charset="0"/>
              </a:rPr>
              <a:t>	(uprzejmie przypominam:</a:t>
            </a:r>
          </a:p>
          <a:p>
            <a:pPr marL="514350" indent="-514350" algn="just">
              <a:lnSpc>
                <a:spcPts val="2400"/>
              </a:lnSpc>
              <a:buNone/>
            </a:pPr>
            <a:r>
              <a:rPr lang="pl-PL" sz="2000" dirty="0" smtClean="0">
                <a:latin typeface="Garamond" pitchFamily="18" charset="0"/>
              </a:rPr>
              <a:t>	 zadania domowe mailem do mnie na </a:t>
            </a:r>
            <a:r>
              <a:rPr lang="pl-PL" sz="2000" b="1" dirty="0" smtClean="0">
                <a:latin typeface="Garamond" pitchFamily="18" charset="0"/>
              </a:rPr>
              <a:t>wtorek 3 marca do godziny 21.00)</a:t>
            </a:r>
          </a:p>
          <a:p>
            <a:pPr marL="514350" indent="-514350" algn="just">
              <a:lnSpc>
                <a:spcPts val="2400"/>
              </a:lnSpc>
            </a:pPr>
            <a:endParaRPr lang="pl-PL" sz="2000" dirty="0" smtClean="0">
              <a:latin typeface="Garamond" pitchFamily="18" charset="0"/>
            </a:endParaRPr>
          </a:p>
          <a:p>
            <a:pPr marL="514350" indent="-514350" algn="just">
              <a:lnSpc>
                <a:spcPts val="2400"/>
              </a:lnSpc>
            </a:pPr>
            <a:endParaRPr lang="pl-PL" sz="2000" dirty="0" smtClean="0">
              <a:latin typeface="Garamond" pitchFamily="18" charset="0"/>
            </a:endParaRPr>
          </a:p>
          <a:p>
            <a:pPr marL="514350" indent="-514350" algn="just">
              <a:lnSpc>
                <a:spcPts val="2400"/>
              </a:lnSpc>
            </a:pPr>
            <a:endParaRPr lang="pl-PL" sz="1800" i="1" dirty="0" smtClean="0">
              <a:latin typeface="Garamond" pitchFamily="18" charset="0"/>
            </a:endParaRPr>
          </a:p>
          <a:p>
            <a:pPr marL="514350" indent="-514350" algn="just">
              <a:lnSpc>
                <a:spcPct val="120000"/>
              </a:lnSpc>
            </a:pPr>
            <a:endParaRPr lang="pl-PL" sz="1800" i="1" dirty="0" smtClean="0">
              <a:latin typeface="Garamond" pitchFamily="18" charset="0"/>
            </a:endParaRPr>
          </a:p>
          <a:p>
            <a:pPr marL="514350" lvl="0" indent="-514350" algn="just">
              <a:buNone/>
            </a:pPr>
            <a:endParaRPr lang="pl-PL" sz="1600" dirty="0" smtClean="0">
              <a:latin typeface="Garamond" pitchFamily="18" charset="0"/>
            </a:endParaRPr>
          </a:p>
          <a:p>
            <a:pPr marL="514350" lvl="0" indent="-514350" algn="just">
              <a:buNone/>
            </a:pPr>
            <a:endParaRPr lang="pl-PL" sz="1600" dirty="0" smtClean="0">
              <a:latin typeface="Garamond" pitchFamily="18" charset="0"/>
            </a:endParaRPr>
          </a:p>
          <a:p>
            <a:pPr marL="514350" lvl="0" indent="-514350" algn="ctr">
              <a:buNone/>
            </a:pPr>
            <a:endParaRPr lang="pl-PL" sz="14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2600" dirty="0" smtClean="0">
              <a:latin typeface="Garamond" pitchFamily="18" charset="0"/>
            </a:endParaRPr>
          </a:p>
          <a:p>
            <a:pPr marL="514350" lvl="0" indent="-514350">
              <a:buNone/>
            </a:pPr>
            <a:endParaRPr lang="pl-PL" sz="2600" dirty="0" smtClean="0">
              <a:latin typeface="Garamond" pitchFamily="18" charset="0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pl-PL" sz="1300" i="1" dirty="0" smtClean="0">
                <a:latin typeface="Garamond" pitchFamily="18" charset="0"/>
              </a:rPr>
              <a:t>I  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l-PL" sz="1200" dirty="0" smtClean="0">
                <a:latin typeface="Garamond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200" b="1" dirty="0" smtClean="0">
              <a:latin typeface="Garamond" pitchFamily="18" charset="0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1900" b="1" cap="small" dirty="0" smtClean="0">
                <a:latin typeface="Garamond" pitchFamily="18" charset="0"/>
                <a:ea typeface="Calibri"/>
                <a:cs typeface="Times New Roman"/>
              </a:rPr>
              <a:t>Edward Balcerzan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900" b="1" cap="small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1900" b="1" i="1" cap="small" dirty="0" smtClean="0">
                <a:latin typeface="Garamond" pitchFamily="18" charset="0"/>
                <a:ea typeface="Calibri"/>
                <a:cs typeface="Times New Roman"/>
              </a:rPr>
              <a:t>Tajemnica istnienia (sporadycznego) krytyki przekładu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W: </a:t>
            </a:r>
            <a:r>
              <a:rPr lang="pl-PL" sz="1800" i="1" dirty="0" smtClean="0">
                <a:latin typeface="Garamond" pitchFamily="18" charset="0"/>
                <a:ea typeface="Calibri"/>
                <a:cs typeface="Times New Roman"/>
              </a:rPr>
              <a:t>Tłumaczenie jako „wojna światów”. W kręgu </a:t>
            </a:r>
            <a:r>
              <a:rPr lang="pl-PL" sz="1800" i="1" dirty="0" err="1" smtClean="0">
                <a:latin typeface="Garamond" pitchFamily="18" charset="0"/>
                <a:ea typeface="Calibri"/>
                <a:cs typeface="Times New Roman"/>
              </a:rPr>
              <a:t>translatologii</a:t>
            </a:r>
            <a:r>
              <a:rPr lang="pl-PL" sz="1800" i="1" dirty="0" smtClean="0">
                <a:latin typeface="Garamond" pitchFamily="18" charset="0"/>
                <a:ea typeface="Calibri"/>
                <a:cs typeface="Times New Roman"/>
              </a:rPr>
              <a:t> i komparatystyki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, 2009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 </a:t>
            </a: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3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„W większości krytycznych omówień, adresowanych do szerokiego kręgu czytelników, tekst tłumaczenia jest traktowany jako obiekt </a:t>
            </a:r>
            <a:r>
              <a:rPr lang="pl-PL" sz="1800" b="1" dirty="0" smtClean="0">
                <a:latin typeface="Garamond" pitchFamily="18" charset="0"/>
                <a:ea typeface="Calibri"/>
                <a:cs typeface="Times New Roman"/>
              </a:rPr>
              <a:t>lektury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 </a:t>
            </a:r>
            <a:r>
              <a:rPr lang="pl-PL" sz="1800" b="1" dirty="0" smtClean="0">
                <a:latin typeface="Garamond" pitchFamily="18" charset="0"/>
                <a:ea typeface="Calibri"/>
                <a:cs typeface="Times New Roman"/>
              </a:rPr>
              <a:t>separacyjnej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. W tym doświadczeniu lekturowym nie dochodzi do uobecnienia ani jednego składnika,</a:t>
            </a:r>
            <a:br>
              <a:rPr lang="pl-PL" sz="1800" dirty="0" smtClean="0">
                <a:latin typeface="Garamond" pitchFamily="18" charset="0"/>
                <a:ea typeface="Calibri"/>
                <a:cs typeface="Times New Roman"/>
              </a:rPr>
            </a:b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ani jednego porządku, ani jednej kombinacji chwytów, o których trzeba by mówić innym językiem niż ten, jaki służy do opisu, analizy i interpretacji dzieła oryginalnego. Nic też dziwnego, że większość recenzji literatury spolszczonej ogranicza się</a:t>
            </a:r>
            <a:br>
              <a:rPr lang="pl-PL" sz="1800" dirty="0" smtClean="0">
                <a:latin typeface="Garamond" pitchFamily="18" charset="0"/>
                <a:ea typeface="Calibri"/>
                <a:cs typeface="Times New Roman"/>
              </a:rPr>
            </a:b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do leksykonu pojęć nieswoistych dla </a:t>
            </a:r>
            <a:r>
              <a:rPr lang="pl-PL" sz="1800" dirty="0" err="1" smtClean="0">
                <a:latin typeface="Garamond" pitchFamily="18" charset="0"/>
                <a:ea typeface="Calibri"/>
                <a:cs typeface="Times New Roman"/>
              </a:rPr>
              <a:t>translatologii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, takich jak np. bohater, konflikt, fabuła, zdarzenie, czasoprzestrzeń, przesłanie etyczne, ironia, absurd, groteska itd.</a:t>
            </a:r>
            <a:br>
              <a:rPr lang="pl-PL" sz="1800" dirty="0" smtClean="0">
                <a:latin typeface="Garamond" pitchFamily="18" charset="0"/>
                <a:ea typeface="Calibri"/>
                <a:cs typeface="Times New Roman"/>
              </a:rPr>
            </a:b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W rezultacie dotychczas niezwykle rzadkie, </a:t>
            </a:r>
            <a:r>
              <a:rPr lang="pl-PL" sz="1800" dirty="0" err="1" smtClean="0">
                <a:latin typeface="Garamond" pitchFamily="18" charset="0"/>
                <a:ea typeface="Calibri"/>
                <a:cs typeface="Times New Roman"/>
              </a:rPr>
              <a:t>znikliwe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, słowem: sporadyczne istnienie krytyki przekładu, która wymaga </a:t>
            </a:r>
            <a:r>
              <a:rPr lang="pl-PL" sz="1800" b="1" dirty="0" smtClean="0">
                <a:latin typeface="Garamond" pitchFamily="18" charset="0"/>
                <a:ea typeface="Calibri"/>
                <a:cs typeface="Times New Roman"/>
              </a:rPr>
              <a:t>lektury konfrontacyjnej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, nastawionej na dialog tekstu docelowego z wyjściowym, staje się normą komunikacji literackiej”.</a:t>
            </a: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>
              <a:buNone/>
            </a:pPr>
            <a:endParaRPr lang="pl-PL" sz="4000" b="1" dirty="0" smtClean="0">
              <a:latin typeface="Garamond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9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pl-PL" sz="1300" i="1" dirty="0" smtClean="0">
                <a:latin typeface="Garamond" pitchFamily="18" charset="0"/>
              </a:rPr>
              <a:t>I  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l-PL" sz="1200" dirty="0" smtClean="0">
                <a:latin typeface="Garamond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200" b="1" dirty="0" smtClean="0">
              <a:latin typeface="Garamond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		</a:t>
            </a:r>
            <a:r>
              <a:rPr lang="pl-PL" sz="1900" b="1" cap="small" dirty="0" smtClean="0">
                <a:latin typeface="Garamond" pitchFamily="18" charset="0"/>
                <a:ea typeface="Calibri"/>
                <a:cs typeface="Times New Roman"/>
              </a:rPr>
              <a:t>Agata Sadza, </a:t>
            </a:r>
            <a:r>
              <a:rPr lang="pl-PL" sz="1900" b="1" i="1" cap="small" dirty="0" smtClean="0">
                <a:latin typeface="Garamond" pitchFamily="18" charset="0"/>
                <a:ea typeface="Calibri"/>
                <a:cs typeface="Times New Roman"/>
              </a:rPr>
              <a:t>„</a:t>
            </a:r>
            <a:r>
              <a:rPr lang="pl-PL" sz="1900" b="1" i="1" cap="small" dirty="0" err="1" smtClean="0">
                <a:latin typeface="Garamond" pitchFamily="18" charset="0"/>
                <a:ea typeface="Calibri"/>
                <a:cs typeface="Times New Roman"/>
              </a:rPr>
              <a:t>Narratologia</a:t>
            </a:r>
            <a:r>
              <a:rPr lang="pl-PL" sz="1900" b="1" i="1" cap="small" dirty="0" smtClean="0">
                <a:latin typeface="Garamond" pitchFamily="18" charset="0"/>
                <a:ea typeface="Calibri"/>
                <a:cs typeface="Times New Roman"/>
              </a:rPr>
              <a:t>” </a:t>
            </a:r>
            <a:r>
              <a:rPr lang="pl-PL" sz="1900" b="1" i="1" cap="small" dirty="0" err="1" smtClean="0">
                <a:latin typeface="Garamond" pitchFamily="18" charset="0"/>
                <a:ea typeface="Calibri"/>
                <a:cs typeface="Times New Roman"/>
              </a:rPr>
              <a:t>Mieke</a:t>
            </a:r>
            <a:r>
              <a:rPr lang="pl-PL" sz="1900" b="1" i="1" cap="small" dirty="0" smtClean="0">
                <a:latin typeface="Garamond" pitchFamily="18" charset="0"/>
                <a:ea typeface="Calibri"/>
                <a:cs typeface="Times New Roman"/>
              </a:rPr>
              <a:t> Bal</a:t>
            </a:r>
            <a:endParaRPr lang="pl-PL" sz="1900" cap="small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pl-PL" sz="1900" dirty="0" smtClean="0">
                <a:latin typeface="Garamond" pitchFamily="18" charset="0"/>
                <a:ea typeface="Calibri"/>
                <a:cs typeface="Times New Roman"/>
              </a:rPr>
              <a:t>			„Przekładaniec” 2013 nr 27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 </a:t>
            </a: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		Dwa ostatnie akapity siedmiostronicowej recenzji: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„Niniejsza recenzja nie byłaby pełna, gdyby zabrakło w niej komentarza</a:t>
            </a:r>
            <a:br>
              <a:rPr lang="pl-PL" sz="1800" dirty="0" smtClean="0">
                <a:latin typeface="Garamond" pitchFamily="18" charset="0"/>
                <a:ea typeface="Calibri"/>
                <a:cs typeface="Times New Roman"/>
              </a:rPr>
            </a:b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do tłumaczenia książki Bal. Polska </a:t>
            </a:r>
            <a:r>
              <a:rPr lang="pl-PL" sz="1800" i="1" dirty="0" err="1" smtClean="0">
                <a:latin typeface="Garamond" pitchFamily="18" charset="0"/>
                <a:ea typeface="Calibri"/>
                <a:cs typeface="Times New Roman"/>
              </a:rPr>
              <a:t>Narratologia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 jest przekładem zbiorowym dokonanym przez, jak czytamy w metryce wydawniczej, „zespół tłumaczy</a:t>
            </a:r>
            <a:br>
              <a:rPr lang="pl-PL" sz="1800" dirty="0" smtClean="0">
                <a:latin typeface="Garamond" pitchFamily="18" charset="0"/>
                <a:ea typeface="Calibri"/>
                <a:cs typeface="Times New Roman"/>
              </a:rPr>
            </a:b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ze specjalności przekładowej Instytutu Filologii Polskiej UAM w Poznaniu”. Przekład zbiorowy zawsze jest ryzykowny, jednak w tym przypadku taktyka ta przyniosła dobre efekty, a tłumaczom – zapewne dużą satysfakcję z pracy nad znanym dziełem naukowym. Z obowiązku należałoby tu wskazać drobne błędy, których nie udało się wychwycić na etapie redakcji i korekty, jak błędny zapis imienia brytyjskiego pisarza </a:t>
            </a:r>
            <a:r>
              <a:rPr lang="pl-PL" sz="1800" dirty="0" err="1" smtClean="0">
                <a:latin typeface="Garamond" pitchFamily="18" charset="0"/>
                <a:ea typeface="Calibri"/>
                <a:cs typeface="Times New Roman"/>
              </a:rPr>
              <a:t>McEwana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: „Jan” (s. 176–177) zamiast „</a:t>
            </a:r>
            <a:r>
              <a:rPr lang="pl-PL" sz="1800" dirty="0" err="1" smtClean="0">
                <a:latin typeface="Garamond" pitchFamily="18" charset="0"/>
                <a:ea typeface="Calibri"/>
                <a:cs typeface="Times New Roman"/>
              </a:rPr>
              <a:t>Ian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”, błędy w przytoczonych terminach angielskich, np. </a:t>
            </a:r>
            <a:r>
              <a:rPr lang="pl-PL" sz="1800" i="1" dirty="0" err="1" smtClean="0">
                <a:latin typeface="Garamond" pitchFamily="18" charset="0"/>
                <a:ea typeface="Calibri"/>
                <a:cs typeface="Times New Roman"/>
              </a:rPr>
              <a:t>procesess</a:t>
            </a:r>
            <a:r>
              <a:rPr lang="pl-PL" sz="1800" i="1" dirty="0" smtClean="0">
                <a:latin typeface="Garamond" pitchFamily="18" charset="0"/>
                <a:ea typeface="Calibri"/>
                <a:cs typeface="Times New Roman"/>
              </a:rPr>
              <a:t> of </a:t>
            </a:r>
            <a:r>
              <a:rPr lang="pl-PL" sz="1800" i="1" dirty="0" err="1" smtClean="0">
                <a:latin typeface="Garamond" pitchFamily="18" charset="0"/>
                <a:ea typeface="Calibri"/>
                <a:cs typeface="Times New Roman"/>
              </a:rPr>
              <a:t>improvemment</a:t>
            </a:r>
            <a:r>
              <a:rPr lang="pl-PL" sz="1800" i="1" dirty="0" smtClean="0">
                <a:latin typeface="Garamond" pitchFamily="18" charset="0"/>
                <a:ea typeface="Calibri"/>
                <a:cs typeface="Times New Roman"/>
              </a:rPr>
              <a:t> 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(s. 199), czy kalki stylistyczne (np. „Tym, czego brakuje w </a:t>
            </a:r>
            <a:r>
              <a:rPr lang="pl-PL" sz="1800" i="1" dirty="0" smtClean="0">
                <a:latin typeface="Garamond" pitchFamily="18" charset="0"/>
                <a:ea typeface="Calibri"/>
                <a:cs typeface="Times New Roman"/>
              </a:rPr>
              <a:t>Przemianie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 Butora, jest główna cecha </a:t>
            </a:r>
            <a:r>
              <a:rPr lang="pl-PL" sz="1800" dirty="0" err="1" smtClean="0">
                <a:latin typeface="Garamond" pitchFamily="18" charset="0"/>
                <a:ea typeface="Calibri"/>
                <a:cs typeface="Times New Roman"/>
              </a:rPr>
              <a:t>deixis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”, s. 31; można by tutaj użyć krótszej i zgrabniejszej formy: „W </a:t>
            </a:r>
            <a:r>
              <a:rPr lang="pl-PL" sz="1800" i="1" dirty="0" smtClean="0">
                <a:latin typeface="Garamond" pitchFamily="18" charset="0"/>
                <a:ea typeface="Calibri"/>
                <a:cs typeface="Times New Roman"/>
              </a:rPr>
              <a:t>Przemianie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 Butora brakuje…”).”</a:t>
            </a: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>
              <a:buNone/>
            </a:pPr>
            <a:endParaRPr lang="pl-PL" sz="4000" b="1" dirty="0" smtClean="0">
              <a:latin typeface="Garamond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900" dirty="0" smtClean="0">
              <a:latin typeface="Garamond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14546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pl-PL" sz="1300" i="1" dirty="0" smtClean="0">
                <a:latin typeface="Garamond" pitchFamily="18" charset="0"/>
              </a:rPr>
              <a:t>I   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l-PL" sz="1200" dirty="0" smtClean="0">
                <a:latin typeface="Garamond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200" b="1" dirty="0" smtClean="0">
              <a:latin typeface="Garamond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  <a:r>
              <a:rPr lang="pl-PL" sz="1900" b="1" cap="small" dirty="0" smtClean="0">
                <a:latin typeface="Garamond"/>
                <a:ea typeface="Calibri"/>
                <a:cs typeface="Times New Roman"/>
              </a:rPr>
              <a:t>Agata Sadza, </a:t>
            </a:r>
            <a:r>
              <a:rPr lang="pl-PL" sz="1900" b="1" i="1" cap="small" dirty="0" smtClean="0">
                <a:latin typeface="Garamond"/>
                <a:ea typeface="Calibri"/>
                <a:cs typeface="Times New Roman"/>
              </a:rPr>
              <a:t>„</a:t>
            </a:r>
            <a:r>
              <a:rPr lang="pl-PL" sz="1900" b="1" i="1" cap="small" dirty="0" err="1" smtClean="0">
                <a:latin typeface="Garamond"/>
                <a:ea typeface="Calibri"/>
                <a:cs typeface="Times New Roman"/>
              </a:rPr>
              <a:t>Narratologia</a:t>
            </a:r>
            <a:r>
              <a:rPr lang="pl-PL" sz="1900" b="1" i="1" cap="small" dirty="0" smtClean="0">
                <a:latin typeface="Garamond"/>
                <a:ea typeface="Calibri"/>
                <a:cs typeface="Times New Roman"/>
              </a:rPr>
              <a:t>” </a:t>
            </a:r>
            <a:r>
              <a:rPr lang="pl-PL" sz="1900" b="1" i="1" cap="small" dirty="0" err="1" smtClean="0">
                <a:latin typeface="Garamond"/>
                <a:ea typeface="Calibri"/>
                <a:cs typeface="Times New Roman"/>
              </a:rPr>
              <a:t>Mieke</a:t>
            </a:r>
            <a:r>
              <a:rPr lang="pl-PL" sz="1900" b="1" i="1" cap="small" dirty="0" smtClean="0">
                <a:latin typeface="Garamond"/>
                <a:ea typeface="Calibri"/>
                <a:cs typeface="Times New Roman"/>
              </a:rPr>
              <a:t> Bal</a:t>
            </a:r>
            <a:r>
              <a:rPr lang="pl-PL" sz="1900" dirty="0" smtClean="0">
                <a:latin typeface="Garamond"/>
                <a:ea typeface="Calibri"/>
                <a:cs typeface="Times New Roman"/>
              </a:rPr>
              <a:t>, c.d.</a:t>
            </a:r>
            <a:endParaRPr lang="pl-PL" sz="1900" dirty="0" smtClean="0">
              <a:ea typeface="Calibri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pl-PL" sz="1800" dirty="0" smtClean="0">
                <a:latin typeface="Garamond"/>
                <a:ea typeface="Calibri"/>
                <a:cs typeface="Times New Roman"/>
              </a:rPr>
              <a:t>	</a:t>
            </a:r>
            <a:endParaRPr lang="pl-PL" sz="1400" dirty="0" smtClean="0"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 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</a:t>
            </a:r>
          </a:p>
          <a:p>
            <a:pPr algn="just">
              <a:lnSpc>
                <a:spcPts val="2100"/>
              </a:lnSpc>
              <a:buNone/>
            </a:pP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	„Podsumowując, polski przekład pracy </a:t>
            </a:r>
            <a:r>
              <a:rPr lang="pl-PL" sz="1800" dirty="0" err="1" smtClean="0">
                <a:latin typeface="Garamond" pitchFamily="18" charset="0"/>
                <a:ea typeface="Calibri"/>
                <a:cs typeface="Times New Roman"/>
              </a:rPr>
              <a:t>Mieke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 Bal jest wartościowym dodatkiem</a:t>
            </a:r>
            <a:br>
              <a:rPr lang="pl-PL" sz="1800" dirty="0" smtClean="0">
                <a:latin typeface="Garamond" pitchFamily="18" charset="0"/>
                <a:ea typeface="Calibri"/>
                <a:cs typeface="Times New Roman"/>
              </a:rPr>
            </a:b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do istniejących na rynku publikacji poświęconych strukturalistycznym badaniom literatury, a badaczom przekładu może przynieść nowe inspiracje co do zakresu </a:t>
            </a:r>
            <a:r>
              <a:rPr lang="pl-PL" sz="1800" dirty="0" err="1" smtClean="0">
                <a:latin typeface="Garamond" pitchFamily="18" charset="0"/>
                <a:ea typeface="Calibri"/>
                <a:cs typeface="Times New Roman"/>
              </a:rPr>
              <a:t>translatologicznych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 analiz. Z tego powodu – biorąc pod uwagę, że nie jest to praca nowa – chciałoby się powiedzieć: „Lepiej późno niż wcale”. Warto tu pamiętać, że – co podkreśla sama Bal w trzecim wydaniu pracy – opis </a:t>
            </a:r>
            <a:r>
              <a:rPr lang="pl-PL" sz="1800" dirty="0" err="1" smtClean="0">
                <a:latin typeface="Garamond" pitchFamily="18" charset="0"/>
                <a:ea typeface="Calibri"/>
                <a:cs typeface="Times New Roman"/>
              </a:rPr>
              <a:t>narratologiczny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 nie ma być celem samym w sobie, ale raczej punktem wyjścia do dalszych analiz i interpretacji tworzenia znaczeń oraz społecznego, historycznego i ideologicznego zanurzenia tekstów.</a:t>
            </a:r>
            <a:br>
              <a:rPr lang="pl-PL" sz="1800" dirty="0" smtClean="0">
                <a:latin typeface="Garamond" pitchFamily="18" charset="0"/>
                <a:ea typeface="Calibri"/>
                <a:cs typeface="Times New Roman"/>
              </a:rPr>
            </a:b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Sam strukturalistyczny opis byłby jałowy – dostarczone przez </a:t>
            </a:r>
            <a:r>
              <a:rPr lang="pl-PL" sz="1800" dirty="0" err="1" smtClean="0">
                <a:latin typeface="Garamond" pitchFamily="18" charset="0"/>
                <a:ea typeface="Calibri"/>
                <a:cs typeface="Times New Roman"/>
              </a:rPr>
              <a:t>narratologię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 narzędzia dają się jednak z powodzeniem wykorzystać w innych rodzajach analizy kulturowej,</a:t>
            </a:r>
            <a:br>
              <a:rPr lang="pl-PL" sz="1800" dirty="0" smtClean="0">
                <a:latin typeface="Garamond" pitchFamily="18" charset="0"/>
                <a:ea typeface="Calibri"/>
                <a:cs typeface="Times New Roman"/>
              </a:rPr>
            </a:b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w tym </a:t>
            </a:r>
            <a:r>
              <a:rPr lang="pl-PL" sz="1800" dirty="0" err="1" smtClean="0">
                <a:latin typeface="Garamond" pitchFamily="18" charset="0"/>
                <a:ea typeface="Calibri"/>
                <a:cs typeface="Times New Roman"/>
              </a:rPr>
              <a:t>przekładoznawczej</a:t>
            </a:r>
            <a:r>
              <a:rPr lang="pl-PL" sz="1800" dirty="0" smtClean="0">
                <a:latin typeface="Garamond" pitchFamily="18" charset="0"/>
                <a:ea typeface="Calibri"/>
                <a:cs typeface="Times New Roman"/>
              </a:rPr>
              <a:t>”.</a:t>
            </a: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ts val="2100"/>
              </a:lnSpc>
              <a:buNone/>
            </a:pPr>
            <a:endParaRPr lang="pl-PL" sz="1800" dirty="0" smtClean="0">
              <a:latin typeface="Garamond" pitchFamily="18" charset="0"/>
              <a:ea typeface="Calibri"/>
              <a:cs typeface="Times New Roman"/>
            </a:endParaRPr>
          </a:p>
          <a:p>
            <a:pPr>
              <a:buNone/>
            </a:pPr>
            <a:endParaRPr lang="pl-PL" sz="4000" b="1" dirty="0" smtClean="0">
              <a:latin typeface="Garamond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9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117</Words>
  <Application>Microsoft Office PowerPoint</Application>
  <PresentationFormat>Pokaz na ekranie (4:3)</PresentationFormat>
  <Paragraphs>233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I   WPROWADZENIE</vt:lpstr>
      <vt:lpstr>I   WPROWADZENIE</vt:lpstr>
      <vt:lpstr>I   WPROWADZENIE</vt:lpstr>
      <vt:lpstr>I   WPROWADZENIE</vt:lpstr>
      <vt:lpstr>I   WPROWADZENIE</vt:lpstr>
      <vt:lpstr>I   WPROWADZENIE</vt:lpstr>
      <vt:lpstr>I   WPROWADZENIE</vt:lpstr>
      <vt:lpstr>I   WPROWADZENIE</vt:lpstr>
      <vt:lpstr>I   WPROWADZENIE</vt:lpstr>
      <vt:lpstr>I   WPROWADZENIE</vt:lpstr>
      <vt:lpstr>I   WPROWADZENIE</vt:lpstr>
      <vt:lpstr>I   WPROWADZENIE</vt:lpstr>
      <vt:lpstr>I   WPROWADZENIE</vt:lpstr>
      <vt:lpstr>I   WPROWADZENIE</vt:lpstr>
      <vt:lpstr>I   WPROWADZENIE</vt:lpstr>
      <vt:lpstr>I   WPROWADZENIE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Kariera coveru</dc:title>
  <dc:creator>Ewa</dc:creator>
  <cp:lastModifiedBy>Ewa</cp:lastModifiedBy>
  <cp:revision>204</cp:revision>
  <dcterms:created xsi:type="dcterms:W3CDTF">2009-09-16T19:47:11Z</dcterms:created>
  <dcterms:modified xsi:type="dcterms:W3CDTF">2020-02-28T01:58:11Z</dcterms:modified>
</cp:coreProperties>
</file>